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2430" autoAdjust="0"/>
  </p:normalViewPr>
  <p:slideViewPr>
    <p:cSldViewPr snapToGrid="0">
      <p:cViewPr varScale="1">
        <p:scale>
          <a:sx n="50" d="100"/>
          <a:sy n="50" d="100"/>
        </p:scale>
        <p:origin x="806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3A7DB5-35EB-4685-A860-DDE04B081AC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51433C-EA42-42DE-B96F-BEC21C5348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100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1433C-EA42-42DE-B96F-BEC21C53489F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542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F83-4428-4628-B0C6-B0350DA746CB}" type="slidenum">
              <a:rPr lang="ru-RU" altLang="ru-RU" smtClean="0"/>
              <a:pPr/>
              <a:t>‹#›</a:t>
            </a:fld>
            <a:endParaRPr lang="ru-RU" alt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1569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CBFD7-9420-48E1-8C99-23D8F06A9F1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69175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CBFD7-9420-48E1-8C99-23D8F06A9F1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15998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CBFD7-9420-48E1-8C99-23D8F06A9F19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51602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CBFD7-9420-48E1-8C99-23D8F06A9F1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832246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CBFD7-9420-48E1-8C99-23D8F06A9F19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0504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CBFD7-9420-48E1-8C99-23D8F06A9F1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30583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43586-17E5-48F5-944D-B9D7E6B4F2F5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18765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E4592-0A74-447F-8445-E1F4AC77BF0B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9573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0891A-F396-412E-8018-18CF7C0FEBC0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2057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BB41D-2B7E-4144-A00B-CACBF341692C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87663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2F10A-2D93-42FA-8B4B-10E8E69625E3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2598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E253C-A5DD-4E8C-BA10-245532F5A3B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83101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345E-53B3-4F78-B4E4-C3670BC94BCA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71352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6E236-AA4C-40C1-96BD-D4793DA472D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4463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D7F2D-7D51-406A-B523-977B77D9B184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2912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C1ED-7658-470E-9442-3F334D34AD4B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265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E270728-D25E-43F2-B44A-E0F0ADA32AA3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07E0856-B5AE-4EEA-8812-B4307D229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1214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4.xml"/><Relationship Id="rId7" Type="http://schemas.openxmlformats.org/officeDocument/2006/relationships/slide" Target="slide9.xml"/><Relationship Id="rId12" Type="http://schemas.openxmlformats.org/officeDocument/2006/relationships/slide" Target="slide1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3.xml"/><Relationship Id="rId5" Type="http://schemas.openxmlformats.org/officeDocument/2006/relationships/slide" Target="slide6.xml"/><Relationship Id="rId10" Type="http://schemas.openxmlformats.org/officeDocument/2006/relationships/slide" Target="slide12.xml"/><Relationship Id="rId4" Type="http://schemas.openxmlformats.org/officeDocument/2006/relationships/slide" Target="slide5.xml"/><Relationship Id="rId9" Type="http://schemas.openxmlformats.org/officeDocument/2006/relationships/slide" Target="slide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Мастер-класс</a:t>
            </a:r>
            <a:br>
              <a:rPr lang="ru-RU" dirty="0" smtClean="0"/>
            </a:br>
            <a:r>
              <a:rPr lang="ru-RU" dirty="0" smtClean="0"/>
              <a:t>«Приемы и методы концентрации внимания </a:t>
            </a:r>
            <a:br>
              <a:rPr lang="ru-RU" dirty="0" smtClean="0"/>
            </a:br>
            <a:r>
              <a:rPr lang="ru-RU" dirty="0" smtClean="0"/>
              <a:t>на уроке математики»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7072948" cy="1947333"/>
          </a:xfrm>
        </p:spPr>
        <p:txBody>
          <a:bodyPr>
            <a:normAutofit/>
          </a:bodyPr>
          <a:lstStyle/>
          <a:p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Унская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Тамара Юльевна, </a:t>
            </a: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у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читель математики и информатики высшей категории </a:t>
            </a:r>
          </a:p>
          <a:p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МБОУ «Школа равных возможностей» г. Химки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236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4000" dirty="0"/>
              <a:t>Работа с памятью и восприятием – визуальная концентрация</a:t>
            </a:r>
            <a:br>
              <a:rPr lang="ru-RU" sz="4000" dirty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00201"/>
            <a:ext cx="4328160" cy="670559"/>
          </a:xfrm>
        </p:spPr>
        <p:txBody>
          <a:bodyPr/>
          <a:lstStyle/>
          <a:p>
            <a:pPr marL="0" indent="0">
              <a:buNone/>
            </a:pPr>
            <a:r>
              <a:rPr lang="ru-RU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 panose="020B0806030902050204" pitchFamily="34" charset="0"/>
              </a:rPr>
              <a:t>3. Тренажёр формул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15940" y="5220693"/>
            <a:ext cx="2682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 = a - c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5867400" y="2042161"/>
            <a:ext cx="2179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 + b = c              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202680" y="3672840"/>
            <a:ext cx="19672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a = c – 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15640"/>
            <a:ext cx="19543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dirty="0" smtClean="0"/>
              <a:t> + b = c</a:t>
            </a:r>
          </a:p>
          <a:p>
            <a:r>
              <a:rPr lang="en-US" sz="3600" dirty="0"/>
              <a:t>x</a:t>
            </a:r>
            <a:r>
              <a:rPr lang="en-US" sz="3600" dirty="0" smtClean="0"/>
              <a:t> = c - b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731520" y="5379720"/>
            <a:ext cx="198022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a + x = c</a:t>
            </a:r>
          </a:p>
          <a:p>
            <a:r>
              <a:rPr lang="en-US" sz="3600" dirty="0" smtClean="0"/>
              <a:t>x = a - c</a:t>
            </a:r>
            <a:endParaRPr lang="ru-RU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6957060" y="2573514"/>
            <a:ext cx="32111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X + 291 = 456 </a:t>
            </a:r>
            <a:endParaRPr lang="ru-RU" sz="3600" dirty="0"/>
          </a:p>
        </p:txBody>
      </p:sp>
      <p:sp>
        <p:nvSpPr>
          <p:cNvPr id="12" name="TextBox 11"/>
          <p:cNvSpPr txBox="1"/>
          <p:nvPr/>
        </p:nvSpPr>
        <p:spPr>
          <a:xfrm flipH="1">
            <a:off x="7834787" y="4621366"/>
            <a:ext cx="3688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837 + X =1024</a:t>
            </a:r>
            <a:endParaRPr lang="ru-RU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9220200" y="3672840"/>
            <a:ext cx="1787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X = 165</a:t>
            </a:r>
            <a:endParaRPr lang="ru-RU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9220200" y="5867024"/>
            <a:ext cx="1787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X = 187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89597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8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28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0"/>
                            </p:stCondLst>
                            <p:childTnLst>
                              <p:par>
                                <p:cTn id="20" presetID="28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0"/>
                            </p:stCondLst>
                            <p:childTnLst>
                              <p:par>
                                <p:cTn id="29" presetID="28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0"/>
                            </p:stCondLst>
                            <p:childTnLst>
                              <p:par>
                                <p:cTn id="41" presetID="1" presetClass="exit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0"/>
                            </p:stCondLst>
                            <p:childTnLst>
                              <p:par>
                                <p:cTn id="4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500"/>
                            </p:stCondLst>
                            <p:childTnLst>
                              <p:par>
                                <p:cTn id="49" presetID="1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70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7500"/>
                            </p:stCondLst>
                            <p:childTnLst>
                              <p:par>
                                <p:cTn id="55" presetID="1" presetClass="exit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75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8000"/>
                            </p:stCondLst>
                            <p:childTnLst>
                              <p:par>
                                <p:cTn id="61" presetID="1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Игра – развитие внимательности, быстроты реакции, креативности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     Математика – это точность, логика, результат. Сейчас вам предстоит, разбившись на две команды, написать эссе за 4 минуты о том, какие меры может предпринять современный учитель для концентрации внимания учеников на уроке. Листы в каждой команде я запускаю с последних парт. Каждый из вас должен написать фразу на эту тему, чтобы получился связный рассказ. Последний выходит и зачитывает эссе.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17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2102802"/>
          </a:xfrm>
        </p:spPr>
        <p:txBody>
          <a:bodyPr/>
          <a:lstStyle/>
          <a:p>
            <a:pPr algn="l"/>
            <a:r>
              <a:rPr lang="ru-RU" dirty="0"/>
              <a:t>Упражнение психологической </a:t>
            </a:r>
            <a:r>
              <a:rPr lang="ru-RU" dirty="0" err="1"/>
              <a:t>саморегуляции</a:t>
            </a:r>
            <a:r>
              <a:rPr lang="ru-RU" dirty="0"/>
              <a:t> - </a:t>
            </a:r>
            <a:r>
              <a:rPr lang="ru-RU" sz="2800" dirty="0"/>
              <a:t>помогает сохранять стабильное психологическое состояние, снижать тревожность и повышать сосредоточенность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377440"/>
            <a:ext cx="10972800" cy="4525963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«Осознанное присутствие»: каждый участник закроет глаза и постарается почувствовать своё тело целиком, отметить внутренние ощущения и сосредоточиться на звуках окружающей среды. Через минуту звучит сигнал, после которого группа делится впечатлениями. </a:t>
            </a:r>
          </a:p>
          <a:p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Затем выполняется упражнение на положительное самовнушение: участники произносят вслух короткую фразу вроде «Сегодня я смогу справиться с любым заданием!» или «Я хорошо понимаю материал».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919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Буклет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2732" y="1590039"/>
            <a:ext cx="11401108" cy="4404360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b="1" dirty="0"/>
              <a:t>Современные теории и исследования в области педагогической психологии восприятия, обработки и запоминания учебной информации школьниками.</a:t>
            </a:r>
            <a:endParaRPr lang="ru-RU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/>
              <a:t>В педагогической психологии выделяются несколько ключевых механизмов восприятия и обработки информации, которые играют важнейшую роль в формировании образовательных процессов и эффективности усвоения знаний учащимися. </a:t>
            </a:r>
            <a:endParaRPr lang="ru-RU" b="1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/>
              <a:t>Эффективность запоминания информации обеспечивается рядом научно обоснованных подходов, используемых в педагогической практике. </a:t>
            </a:r>
            <a:endParaRPr lang="ru-RU" b="1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/>
              <a:t>Ряд эффективных методик и приёмов, проверенных временем и доказавших свою действенность в практике школьного образования. </a:t>
            </a:r>
            <a:endParaRPr lang="ru-RU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/>
              <a:t>Физические упражнения и разминки: особое внимание следует уделить активизации чувственного восприятия.</a:t>
            </a:r>
            <a:endParaRPr lang="ru-RU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/>
              <a:t>Факторы, оказывающие существенное влияние на внимание школьников при восприятии информации, многообразны и зависят от ряда характеристик как самих учащихся, так и условий учебного процесса.</a:t>
            </a:r>
            <a:r>
              <a:rPr lang="ru-RU" dirty="0"/>
              <a:t>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7" name="Рисунок 6" descr="http://qrcoder.ru/code/?https%3A%2F%2Ftamau.ucoz.ru%2Ftexst_fail%2Fmaterialy_k_master-klassu.docx&amp;4&amp;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2" y="4770120"/>
            <a:ext cx="2104708" cy="18474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751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Подведение итогов мастер-класса и рефлексия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sz="2000" b="1" dirty="0"/>
              <a:t>Отсутствие универсального рецепта</a:t>
            </a:r>
            <a:r>
              <a:rPr lang="ru-RU" sz="2000" dirty="0"/>
              <a:t>. Каждая группа учеников обладает собственными характеристиками, уровнем подготовки и индивидуальным стилем восприятия информации. Соответственно, подбор методов и приемов должен осуществляться индивидуально, основываясь на особенностях конкретной аудитории.</a:t>
            </a:r>
          </a:p>
          <a:p>
            <a:pPr lvl="0"/>
            <a:r>
              <a:rPr lang="ru-RU" sz="2000" b="1" dirty="0"/>
              <a:t>Преимущество интеграции разных методик</a:t>
            </a:r>
            <a:r>
              <a:rPr lang="ru-RU" sz="2000" dirty="0"/>
              <a:t>. Совместное использование различных способов привлечения и удержания внимания учащихся способствует достижению максимального эффекта. Применение игрового компонента, активных форм работы, технических средств и дифференцированного подхода повышает вероятность успеха.</a:t>
            </a:r>
          </a:p>
          <a:p>
            <a:r>
              <a:rPr lang="ru-RU" sz="2000" b="1" dirty="0" smtClean="0"/>
              <a:t>Просим заполнить он-</a:t>
            </a:r>
            <a:r>
              <a:rPr lang="ru-RU" sz="2000" b="1" dirty="0" err="1" smtClean="0"/>
              <a:t>лайн</a:t>
            </a:r>
            <a:r>
              <a:rPr lang="ru-RU" sz="2000" b="1" dirty="0" smtClean="0"/>
              <a:t> форму обратной связи</a:t>
            </a:r>
          </a:p>
          <a:p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7790" y="4487332"/>
            <a:ext cx="201930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61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0412" y="6042026"/>
            <a:ext cx="5884228" cy="53847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4880" y="1402080"/>
            <a:ext cx="10408920" cy="4639946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000" dirty="0" smtClean="0">
                <a:hlinkClick r:id="rId2" action="ppaction://hlinksldjump"/>
              </a:rPr>
              <a:t>Знакомство. Настройка на тему мастер-класса – погружение в проблему</a:t>
            </a:r>
            <a:r>
              <a:rPr lang="ru-RU" sz="2000" dirty="0" smtClean="0"/>
              <a:t>.</a:t>
            </a:r>
            <a:r>
              <a:rPr lang="en-US" sz="2000" dirty="0" smtClean="0"/>
              <a:t> (3 </a:t>
            </a:r>
            <a:r>
              <a:rPr lang="ru-RU" sz="2000" dirty="0" smtClean="0"/>
              <a:t>мин.)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dirty="0" smtClean="0">
                <a:hlinkClick r:id="rId3" action="ppaction://hlinksldjump"/>
              </a:rPr>
              <a:t>Физические упражнения для снятия накопившегося напряжения, создания готовности </a:t>
            </a:r>
            <a:r>
              <a:rPr lang="ru-RU" sz="2000" dirty="0">
                <a:hlinkClick r:id="rId3" action="ppaction://hlinksldjump"/>
              </a:rPr>
              <a:t>к дальнейшей умственной нагрузке</a:t>
            </a:r>
            <a:r>
              <a:rPr lang="ru-RU" sz="2000" dirty="0" smtClean="0"/>
              <a:t>. (2 мин.)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dirty="0" smtClean="0">
                <a:hlinkClick r:id="rId4" action="ppaction://hlinksldjump"/>
              </a:rPr>
              <a:t>Работа с учебником – концентрация внимания</a:t>
            </a:r>
            <a:r>
              <a:rPr lang="ru-RU" sz="2000" dirty="0" smtClean="0"/>
              <a:t>. (5 мин)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dirty="0" smtClean="0">
                <a:hlinkClick r:id="rId5" action="ppaction://hlinksldjump"/>
              </a:rPr>
              <a:t>Применение дыхательных техник – для повышения концентрации </a:t>
            </a:r>
            <a:r>
              <a:rPr lang="ru-RU" sz="2000" dirty="0">
                <a:hlinkClick r:id="rId5" action="ppaction://hlinksldjump"/>
              </a:rPr>
              <a:t>и </a:t>
            </a:r>
            <a:r>
              <a:rPr lang="ru-RU" sz="2000" dirty="0" smtClean="0">
                <a:hlinkClick r:id="rId5" action="ppaction://hlinksldjump"/>
              </a:rPr>
              <a:t>успокоенности</a:t>
            </a:r>
            <a:r>
              <a:rPr lang="ru-RU" sz="2000" dirty="0" smtClean="0"/>
              <a:t>. 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(2 мин.)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ru-RU" sz="2000" dirty="0" smtClean="0">
                <a:hlinkClick r:id="rId6" action="ppaction://hlinksldjump"/>
              </a:rPr>
              <a:t>Работа с памятью и восприятием – визуальная концентрация. 1. </a:t>
            </a:r>
            <a:r>
              <a:rPr lang="ru-RU" sz="2000" dirty="0" smtClean="0"/>
              <a:t>    </a:t>
            </a:r>
            <a:r>
              <a:rPr lang="ru-RU" sz="2000" dirty="0" smtClean="0">
                <a:hlinkClick r:id="rId7" action="ppaction://hlinksldjump"/>
              </a:rPr>
              <a:t>2</a:t>
            </a:r>
            <a:r>
              <a:rPr lang="ru-RU" sz="2000" dirty="0" smtClean="0"/>
              <a:t>.   </a:t>
            </a:r>
            <a:r>
              <a:rPr lang="ru-RU" sz="2000" dirty="0" smtClean="0">
                <a:hlinkClick r:id="rId8" action="ppaction://hlinksldjump"/>
              </a:rPr>
              <a:t>3</a:t>
            </a:r>
            <a:r>
              <a:rPr lang="ru-RU" sz="2000" dirty="0" smtClean="0"/>
              <a:t>.  (8 мин.)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ru-RU" sz="2000" dirty="0" smtClean="0">
                <a:hlinkClick r:id="rId9" action="ppaction://hlinksldjump"/>
              </a:rPr>
              <a:t>Игра – развитие внимательности, быстроты реакции, креативности</a:t>
            </a:r>
            <a:r>
              <a:rPr lang="ru-RU" sz="2000" dirty="0" smtClean="0"/>
              <a:t>. (5 мин.)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ru-RU" sz="2000" dirty="0" smtClean="0">
                <a:hlinkClick r:id="rId10" action="ppaction://hlinksldjump"/>
              </a:rPr>
              <a:t>Упражнение психологической </a:t>
            </a:r>
            <a:r>
              <a:rPr lang="ru-RU" sz="2000" dirty="0" err="1" smtClean="0">
                <a:hlinkClick r:id="rId10" action="ppaction://hlinksldjump"/>
              </a:rPr>
              <a:t>саморегуляции</a:t>
            </a:r>
            <a:r>
              <a:rPr lang="ru-RU" sz="2000" dirty="0" smtClean="0">
                <a:hlinkClick r:id="rId10" action="ppaction://hlinksldjump"/>
              </a:rPr>
              <a:t> - </a:t>
            </a:r>
            <a:r>
              <a:rPr lang="ru-RU" sz="2000" dirty="0">
                <a:hlinkClick r:id="rId10" action="ppaction://hlinksldjump"/>
              </a:rPr>
              <a:t>помогает сохранять стабильное психологическое состояние, снижать тревожность и повышать сосредоточенность</a:t>
            </a:r>
            <a:r>
              <a:rPr lang="ru-RU" sz="2000" dirty="0" smtClean="0"/>
              <a:t>. 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(5 мин.)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ru-RU" sz="2000" dirty="0" smtClean="0">
                <a:hlinkClick r:id="rId11" action="ppaction://hlinksldjump"/>
              </a:rPr>
              <a:t>Представление информации на буклете</a:t>
            </a:r>
            <a:r>
              <a:rPr lang="ru-RU" sz="2000" dirty="0" smtClean="0"/>
              <a:t>. (10 мин.)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ru-RU" sz="2000" dirty="0" smtClean="0">
                <a:hlinkClick r:id="rId12" action="ppaction://hlinksldjump"/>
              </a:rPr>
              <a:t>Подведение итогов мастер-класса и рефлексия</a:t>
            </a:r>
            <a:r>
              <a:rPr lang="ru-RU" sz="2000" dirty="0" smtClean="0"/>
              <a:t>. (5 мин)</a:t>
            </a:r>
            <a:endParaRPr lang="ru-RU" sz="2000" dirty="0"/>
          </a:p>
          <a:p>
            <a:pPr marL="514350" indent="-514350">
              <a:buFont typeface="+mj-lt"/>
              <a:buAutoNum type="arabicPeriod" startAt="5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5187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Знакомство. Настройка на тему мастер-класса – погружение в проблему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Сегодняшний мастер-класс провожу я, учитель математики и информатики высшей категории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Унская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Тамара Юльевна.</a:t>
            </a:r>
          </a:p>
          <a:p>
            <a:pPr algn="just"/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Уважаемые будущие коллеги, для удобства общения предлагаю следующий вариант: я не буду называть вас по именам и фамилиям, чтобы мне не запутаться, а называть по ряду-парте-варианту.</a:t>
            </a:r>
            <a:endParaRPr lang="ru-RU" b="1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Очевидно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что в наше время существует огромный выбор ярких и увлекательных дидактических материалов, призванных завлечь и удержать внимание учеников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just"/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Но 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невероятно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почему многим современным школьникам всё равно сложно сконцентрироваться на уроках, и какие меры может предпринять современный учитель для исправления 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этой ситуации?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30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Физические упражнения для снятия накопившегося напряжения, </a:t>
            </a:r>
            <a:r>
              <a:rPr lang="ru-RU" dirty="0" smtClean="0"/>
              <a:t>создания </a:t>
            </a:r>
            <a:r>
              <a:rPr lang="ru-RU" dirty="0"/>
              <a:t>готовности к дальнейшей умственной нагрузке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6612" y="487680"/>
            <a:ext cx="8534400" cy="3615267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Серия 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простых физических упражнений, выполняемых на месте:</a:t>
            </a:r>
          </a:p>
          <a:p>
            <a:pPr lvl="0" algn="just"/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Медленная растяжка шеи и плечевого пояса;</a:t>
            </a:r>
          </a:p>
          <a:p>
            <a:pPr lvl="0" algn="just"/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Движения руками вверх-вниз и вправо-влево;</a:t>
            </a:r>
          </a:p>
          <a:p>
            <a:pPr lvl="0" algn="just"/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Растяжка позвоночника, вытягивания стоп вперёд и назад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0" lvl="0" indent="0" algn="just">
              <a:buNone/>
            </a:pP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Эти упражнения помогают снять мышечное напряжение и восстанавливают кровообращение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Применять можно на любом этапе урока.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446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Работа с учебником –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концентрация </a:t>
            </a:r>
            <a:r>
              <a:rPr lang="ru-RU" dirty="0"/>
              <a:t>внимания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Обычно это проверка домашнего задания или самостоятельной работы. </a:t>
            </a:r>
          </a:p>
          <a:p>
            <a:pPr algn="just"/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Открыт учебник и тетрадь с заданием. Ученики следят за последовательностью примеров, учитель спрашивает учеников вразнобой, записывает ответ на доске, ученики сравнивают со своим в тетради. Неправильный результат исправляют зеленым цветом.</a:t>
            </a:r>
          </a:p>
          <a:p>
            <a:pPr algn="just"/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Учебник нужен для контроля правильности списывания задания.</a:t>
            </a:r>
          </a:p>
          <a:p>
            <a:pPr algn="just"/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Вырабатывается навык визуального отслеживания и ориентации на листе.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24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Применение дыхательных техник – для повышения концентрации и успокоенности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Техника 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диафрагмального дыхания ("дыхание животом"). 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 Задача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: на счёт от 1 до 8 сделать глубокий вдох, задержать дыхание на 4 секунды и плавно выдохнуть ещё на 8 счетов. 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 После 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пяти повторений участники чувствуют снижение напряжения и рост способности фокусироваться.</a:t>
            </a:r>
          </a:p>
          <a:p>
            <a:pPr lvl="0" algn="just"/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Упражнение 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«Расслабляющий квадрат»: вдох на 4 счета, задержка дыхания на 4 счета, выдох на 4 счета, пауза на 4 счета. Повторяется трижды. 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 Результат 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— повышенная концентрация и успокоенность.</a:t>
            </a:r>
          </a:p>
          <a:p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76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BIRD385 G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8144" y="4487863"/>
            <a:ext cx="1506537" cy="15065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8" name="Picture 6" descr="ANIM1503 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6262" y="514746"/>
            <a:ext cx="3529012" cy="3529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 descr="ANIM882 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167" y="2087245"/>
            <a:ext cx="3132137" cy="3132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tabbytom 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152" y="31369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75359" y="118795"/>
            <a:ext cx="10339387" cy="131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ru-RU" sz="4400" dirty="0">
                <a:latin typeface="+mj-lt"/>
                <a:ea typeface="+mj-ea"/>
                <a:cs typeface="+mj-cs"/>
              </a:rPr>
              <a:t>Работа с памятью и восприятием – визуальная концентрация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75359" y="1453912"/>
            <a:ext cx="37545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AutoNum type="arabicPeriod"/>
            </a:pPr>
            <a:r>
              <a:rPr lang="ru-RU" sz="28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 panose="020B0806030902050204" pitchFamily="34" charset="0"/>
              </a:rPr>
              <a:t>ЧЕТВЁРТЫЙ ЛИШНИЙ</a:t>
            </a:r>
          </a:p>
        </p:txBody>
      </p:sp>
    </p:spTree>
    <p:extLst>
      <p:ext uri="{BB962C8B-B14F-4D97-AF65-F5344CB8AC3E}">
        <p14:creationId xmlns:p14="http://schemas.microsoft.com/office/powerpoint/2010/main" val="349633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00"/>
    </mc:Choice>
    <mc:Fallback xmlns="">
      <p:transition advTm="1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7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" dur="5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5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102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026" y="4365626"/>
            <a:ext cx="1812925" cy="223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5" name="Picture 5" descr="96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333376"/>
            <a:ext cx="2101850" cy="223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9" name="Picture 9" descr="310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1" y="333376"/>
            <a:ext cx="2932113" cy="2036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70" name="Picture 10" descr="sideanim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0" y="4437064"/>
            <a:ext cx="1582738" cy="1620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241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00"/>
    </mc:Choice>
    <mc:Fallback xmlns="">
      <p:transition advTm="1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0" decel="100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0" decel="100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50" decel="100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8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680" y="670878"/>
            <a:ext cx="10972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Работа с памятью и восприятием – визуальная концентрация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996440"/>
            <a:ext cx="10972800" cy="4525963"/>
          </a:xfrm>
        </p:spPr>
        <p:txBody>
          <a:bodyPr/>
          <a:lstStyle/>
          <a:p>
            <a:pPr marL="0" indent="0">
              <a:buNone/>
            </a:pPr>
            <a:r>
              <a:rPr lang="ru-RU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 panose="020B0806030902050204" pitchFamily="34" charset="0"/>
              </a:rPr>
              <a:t>2. Цифровой лабиринт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Через 20 секунд нужно назвать 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числа, кратные 3.</a:t>
            </a:r>
            <a:endParaRPr lang="ru-RU" sz="2800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538542"/>
              </p:ext>
            </p:extLst>
          </p:nvPr>
        </p:nvGraphicFramePr>
        <p:xfrm>
          <a:off x="6187440" y="1813878"/>
          <a:ext cx="5394960" cy="4708525"/>
        </p:xfrm>
        <a:graphic>
          <a:graphicData uri="http://schemas.openxmlformats.org/drawingml/2006/table">
            <a:tbl>
              <a:tblPr firstRow="1" firstCol="1" bandRow="1"/>
              <a:tblGrid>
                <a:gridCol w="1078992">
                  <a:extLst>
                    <a:ext uri="{9D8B030D-6E8A-4147-A177-3AD203B41FA5}">
                      <a16:colId xmlns:a16="http://schemas.microsoft.com/office/drawing/2014/main" val="2257503287"/>
                    </a:ext>
                  </a:extLst>
                </a:gridCol>
                <a:gridCol w="1078992">
                  <a:extLst>
                    <a:ext uri="{9D8B030D-6E8A-4147-A177-3AD203B41FA5}">
                      <a16:colId xmlns:a16="http://schemas.microsoft.com/office/drawing/2014/main" val="3521927440"/>
                    </a:ext>
                  </a:extLst>
                </a:gridCol>
                <a:gridCol w="1078992">
                  <a:extLst>
                    <a:ext uri="{9D8B030D-6E8A-4147-A177-3AD203B41FA5}">
                      <a16:colId xmlns:a16="http://schemas.microsoft.com/office/drawing/2014/main" val="2907938319"/>
                    </a:ext>
                  </a:extLst>
                </a:gridCol>
                <a:gridCol w="1078992">
                  <a:extLst>
                    <a:ext uri="{9D8B030D-6E8A-4147-A177-3AD203B41FA5}">
                      <a16:colId xmlns:a16="http://schemas.microsoft.com/office/drawing/2014/main" val="1892256995"/>
                    </a:ext>
                  </a:extLst>
                </a:gridCol>
                <a:gridCol w="1078992">
                  <a:extLst>
                    <a:ext uri="{9D8B030D-6E8A-4147-A177-3AD203B41FA5}">
                      <a16:colId xmlns:a16="http://schemas.microsoft.com/office/drawing/2014/main" val="1623397684"/>
                    </a:ext>
                  </a:extLst>
                </a:gridCol>
              </a:tblGrid>
              <a:tr h="9417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441613"/>
                  </a:ext>
                </a:extLst>
              </a:tr>
              <a:tr h="9417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3649315"/>
                  </a:ext>
                </a:extLst>
              </a:tr>
              <a:tr h="9417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649962"/>
                  </a:ext>
                </a:extLst>
              </a:tr>
              <a:tr h="9417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657235"/>
                  </a:ext>
                </a:extLst>
              </a:tr>
              <a:tr h="9417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14863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064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</TotalTime>
  <Words>973</Words>
  <Application>Microsoft Office PowerPoint</Application>
  <PresentationFormat>Широкоэкранный</PresentationFormat>
  <Paragraphs>103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Impact</vt:lpstr>
      <vt:lpstr>Times New Roman</vt:lpstr>
      <vt:lpstr>Wingdings 3</vt:lpstr>
      <vt:lpstr>Сектор</vt:lpstr>
      <vt:lpstr>Мастер-класс «Приемы и методы концентрации внимания  на уроке математики»</vt:lpstr>
      <vt:lpstr>План</vt:lpstr>
      <vt:lpstr>Знакомство. Настройка на тему мастер-класса – погружение в проблему</vt:lpstr>
      <vt:lpstr>Физические упражнения для снятия накопившегося напряжения, создания готовности к дальнейшей умственной нагрузке</vt:lpstr>
      <vt:lpstr>Работа с учебником –  концентрация внимания</vt:lpstr>
      <vt:lpstr>Применение дыхательных техник – для повышения концентрации и успокоенности</vt:lpstr>
      <vt:lpstr>Презентация PowerPoint</vt:lpstr>
      <vt:lpstr>Презентация PowerPoint</vt:lpstr>
      <vt:lpstr>Работа с памятью и восприятием – визуальная концентрация </vt:lpstr>
      <vt:lpstr>Работа с памятью и восприятием – визуальная концентрация </vt:lpstr>
      <vt:lpstr>Игра – развитие внимательности, быстроты реакции, креативности</vt:lpstr>
      <vt:lpstr>Упражнение психологической саморегуляции - помогает сохранять стабильное психологическое состояние, снижать тревожность и повышать сосредоточенность</vt:lpstr>
      <vt:lpstr>Буклет</vt:lpstr>
      <vt:lpstr>Подведение итогов мастер-класса и рефлексия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«Приемы и методы концентрации внимания  на уроке математики»</dc:title>
  <dc:creator>h0me</dc:creator>
  <cp:lastModifiedBy>h0me</cp:lastModifiedBy>
  <cp:revision>35</cp:revision>
  <dcterms:created xsi:type="dcterms:W3CDTF">2025-09-21T07:25:40Z</dcterms:created>
  <dcterms:modified xsi:type="dcterms:W3CDTF">2025-09-22T22:00:28Z</dcterms:modified>
</cp:coreProperties>
</file>