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7" r:id="rId6"/>
    <p:sldId id="262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0105-B60B-45FC-BC9C-78CD642F59F5}" type="datetimeFigureOut">
              <a:rPr lang="ru-RU" smtClean="0"/>
              <a:t>12.06.2017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3687-89C8-437A-A8CF-55BDE7631F7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503429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Унская Тамара Юльевна</a:t>
            </a:r>
            <a:br>
              <a:rPr lang="ru-RU" dirty="0" smtClean="0"/>
            </a:br>
            <a:r>
              <a:rPr lang="ru-RU" dirty="0" smtClean="0"/>
              <a:t>учитель информатики</a:t>
            </a:r>
            <a:br>
              <a:rPr lang="ru-RU" dirty="0" smtClean="0"/>
            </a:br>
            <a:r>
              <a:rPr lang="ru-RU" dirty="0" smtClean="0"/>
              <a:t>квалификация – высшая</a:t>
            </a:r>
            <a:br>
              <a:rPr lang="ru-RU" dirty="0" smtClean="0"/>
            </a:br>
            <a:r>
              <a:rPr lang="ru-RU" dirty="0" smtClean="0"/>
              <a:t>педагогический стаж – 19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/>
          </a:bodyPr>
          <a:lstStyle/>
          <a:p>
            <a:r>
              <a:rPr lang="ru-RU" dirty="0" smtClean="0"/>
              <a:t>Жизнь — альбом. Человек — карандаш. Дела — ландшафт. Время — </a:t>
            </a:r>
            <a:r>
              <a:rPr lang="ru-RU" dirty="0" smtClean="0"/>
              <a:t>гумиэластик</a:t>
            </a:r>
            <a:r>
              <a:rPr lang="ru-RU" dirty="0" smtClean="0"/>
              <a:t>: и отскакивает и стирает.</a:t>
            </a:r>
          </a:p>
          <a:p>
            <a:pPr algn="r"/>
            <a:r>
              <a:rPr lang="ru-RU" dirty="0" smtClean="0"/>
              <a:t>Козьма Прутков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600" dirty="0" smtClean="0"/>
              <a:t>Отыщи всему начало, и ты многое поймешь.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</a:t>
            </a:r>
            <a:r>
              <a:rPr lang="ru-RU" sz="2400" dirty="0" smtClean="0"/>
              <a:t>Козьма Прутков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Образование: </a:t>
            </a:r>
          </a:p>
          <a:p>
            <a:r>
              <a:rPr lang="ru-RU" dirty="0" smtClean="0"/>
              <a:t>Высшее: </a:t>
            </a:r>
            <a:r>
              <a:rPr lang="ru-RU" dirty="0"/>
              <a:t>Московский государственный институт </a:t>
            </a:r>
            <a:r>
              <a:rPr lang="ru-RU" dirty="0" smtClean="0"/>
              <a:t>культуры </a:t>
            </a:r>
            <a:endParaRPr lang="ru-RU" dirty="0"/>
          </a:p>
          <a:p>
            <a:pPr>
              <a:buNone/>
            </a:pPr>
            <a:r>
              <a:rPr lang="ru-RU" dirty="0"/>
              <a:t>Специальность – Культурно-просветительная </a:t>
            </a:r>
            <a:r>
              <a:rPr lang="ru-RU" dirty="0" smtClean="0"/>
              <a:t>работа, организатор-методист</a:t>
            </a:r>
            <a:endParaRPr lang="ru-RU" dirty="0"/>
          </a:p>
          <a:p>
            <a:r>
              <a:rPr lang="ru-RU" dirty="0"/>
              <a:t>Переподготовка (612 часов</a:t>
            </a:r>
            <a:r>
              <a:rPr lang="ru-RU" dirty="0" smtClean="0"/>
              <a:t>):</a:t>
            </a:r>
            <a:endParaRPr lang="ru-RU" dirty="0"/>
          </a:p>
          <a:p>
            <a:pPr>
              <a:buNone/>
            </a:pPr>
            <a:r>
              <a:rPr lang="ru-RU" dirty="0"/>
              <a:t>ГБОУ ВПО МО «АСОУ»</a:t>
            </a:r>
          </a:p>
          <a:p>
            <a:pPr>
              <a:buNone/>
            </a:pPr>
            <a:r>
              <a:rPr lang="ru-RU" dirty="0"/>
              <a:t>Специальность – Содержание и методика преподавания предмета «Информатика»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Век живи — век учись! И ты, наконец, достигнешь того, что, подобно мудрецу, будешь иметь право сказать, что ничего не знаешь.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</a:t>
            </a:r>
            <a:r>
              <a:rPr lang="ru-RU" sz="2400" dirty="0" smtClean="0"/>
              <a:t>Козьма Прутков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Курсы повышения квалификации за 2016-2017 г.</a:t>
            </a:r>
          </a:p>
          <a:p>
            <a:pPr marL="514350" indent="-514350">
              <a:buAutoNum type="arabicParenR"/>
            </a:pPr>
            <a:r>
              <a:rPr lang="ru-RU" dirty="0" smtClean="0"/>
              <a:t>"Практический опыт реализации и рекомендации по инклюзивному образованию детей с ОВЗ в соответствии с требованиями ФГОС", 72 ч., дистанционно; </a:t>
            </a:r>
          </a:p>
          <a:p>
            <a:pPr marL="514350" indent="-514350">
              <a:buAutoNum type="arabicParenR"/>
            </a:pPr>
            <a:r>
              <a:rPr lang="ru-RU" dirty="0" smtClean="0"/>
              <a:t>"Дистанционные и визуальные образовательные технологии", 36 ч., дистанционно; </a:t>
            </a:r>
          </a:p>
          <a:p>
            <a:pPr marL="514350" indent="-514350">
              <a:buAutoNum type="arabicParenR"/>
            </a:pPr>
            <a:r>
              <a:rPr lang="ru-RU" dirty="0" smtClean="0"/>
              <a:t>"Информатика во внеурочной деятельности с учетом требований ФГОС ООО", 72 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Autofit/>
          </a:bodyPr>
          <a:lstStyle/>
          <a:p>
            <a:r>
              <a:rPr lang="ru-RU" sz="2600" dirty="0" smtClean="0"/>
              <a:t>Что есть лучшего? — Сравнив прошедшее, свести его с настоящим.</a:t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</a:t>
            </a:r>
            <a:r>
              <a:rPr lang="ru-RU" sz="2400" dirty="0" smtClean="0"/>
              <a:t>Козьма Прутков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/>
              <a:t>Награды:</a:t>
            </a:r>
          </a:p>
          <a:p>
            <a:r>
              <a:rPr lang="ru-RU" sz="3500" dirty="0"/>
              <a:t>Грамота за достигнутые успехи в деле обучения и воспитания подрастающего поколения от Отдела образования Администрации Химкинского района;</a:t>
            </a:r>
          </a:p>
          <a:p>
            <a:r>
              <a:rPr lang="ru-RU" sz="3500" dirty="0"/>
              <a:t>Почетная грамота за многолетний плодотворный труд, профессиональное мастерство, значительный вклад в развитие образования в городском округе Химки и Московской области, в связи с Днем учителя от Управления по образованию Администрации г.о. Химки;</a:t>
            </a:r>
          </a:p>
          <a:p>
            <a:r>
              <a:rPr lang="ru-RU" sz="3500" dirty="0"/>
              <a:t>Грамота за успешный выпуск 9 «Б» класса в 2013 году и в связи Днем учителя от Администрации МБОУ СОШ № 8 г. Химки;</a:t>
            </a:r>
          </a:p>
          <a:p>
            <a:r>
              <a:rPr lang="ru-RU" sz="3500" dirty="0"/>
              <a:t>Благодарность за активную работу в деятельности муниципальных методических объединений в рамках темы «Методическое объединение учителей как ресурс развития инновационного развития педагога в условиях реализации Федеральных государственных стандартов» в 2014-2015 учебном году от Центра профессионального развития г.о. Химки;</a:t>
            </a:r>
          </a:p>
          <a:p>
            <a:r>
              <a:rPr lang="ru-RU" sz="3500" dirty="0"/>
              <a:t>Благодарность за активное участие в работе проекта для учителей «Инфоурок» от организатора проекта «Инфоурок» (</a:t>
            </a:r>
            <a:r>
              <a:rPr lang="en-US" sz="3500" dirty="0"/>
              <a:t>infourok</a:t>
            </a:r>
            <a:r>
              <a:rPr lang="ru-RU" sz="3500" dirty="0"/>
              <a:t>.</a:t>
            </a:r>
            <a:r>
              <a:rPr lang="en-US" sz="3500" dirty="0"/>
              <a:t>ru</a:t>
            </a:r>
            <a:r>
              <a:rPr lang="ru-RU" sz="3500" dirty="0" smtClean="0"/>
              <a:t>);</a:t>
            </a:r>
          </a:p>
          <a:p>
            <a:r>
              <a:rPr lang="ru-RU" sz="3500" dirty="0" smtClean="0"/>
              <a:t>Благодарность за проведение в своем ОУ мероприятия «Всероссийская олимпиада по информатике. Весенний сезон» от проекта </a:t>
            </a:r>
            <a:r>
              <a:rPr lang="en-US" sz="3500" dirty="0" smtClean="0"/>
              <a:t>mega-talant.com.</a:t>
            </a:r>
            <a:endParaRPr lang="ru-RU" sz="3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Бросая в воду камешки, смотри на круги, ими образуемые; иначе такое бросание будет пустою забавою.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</a:t>
            </a:r>
            <a:r>
              <a:rPr lang="ru-RU" sz="2400" dirty="0" smtClean="0"/>
              <a:t>Козьма Прутков</a:t>
            </a:r>
            <a:endParaRPr lang="ru-RU" sz="2400" dirty="0"/>
          </a:p>
        </p:txBody>
      </p:sp>
      <p:pic>
        <p:nvPicPr>
          <p:cNvPr id="11" name="Рисунок 10" descr="диплом_классное руковод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80928"/>
            <a:ext cx="1527121" cy="2160240"/>
          </a:xfrm>
          <a:prstGeom prst="rect">
            <a:avLst/>
          </a:prstGeom>
        </p:spPr>
      </p:pic>
      <p:pic>
        <p:nvPicPr>
          <p:cNvPr id="12" name="Рисунок 11" descr="диплом_одаренные 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780928"/>
            <a:ext cx="1525441" cy="2160240"/>
          </a:xfrm>
          <a:prstGeom prst="rect">
            <a:avLst/>
          </a:prstGeom>
        </p:spPr>
      </p:pic>
      <p:pic>
        <p:nvPicPr>
          <p:cNvPr id="13" name="Рисунок 12" descr="диплом_сай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780928"/>
            <a:ext cx="1527121" cy="2160240"/>
          </a:xfrm>
          <a:prstGeom prst="rect">
            <a:avLst/>
          </a:prstGeom>
        </p:spPr>
      </p:pic>
      <p:pic>
        <p:nvPicPr>
          <p:cNvPr id="14" name="Рисунок 13" descr="сертификат_ОНР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941168"/>
            <a:ext cx="2483768" cy="1755914"/>
          </a:xfrm>
          <a:prstGeom prst="rect">
            <a:avLst/>
          </a:prstGeom>
        </p:spPr>
      </p:pic>
      <p:pic>
        <p:nvPicPr>
          <p:cNvPr id="17" name="Рисунок 16" descr="certi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4941168"/>
            <a:ext cx="2454453" cy="1728192"/>
          </a:xfrm>
          <a:prstGeom prst="rect">
            <a:avLst/>
          </a:prstGeom>
        </p:spPr>
      </p:pic>
      <p:pic>
        <p:nvPicPr>
          <p:cNvPr id="18" name="Рисунок 17" descr="Мега-Талант 25.04.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941168"/>
            <a:ext cx="2339752" cy="1657860"/>
          </a:xfrm>
          <a:prstGeom prst="rect">
            <a:avLst/>
          </a:prstGeom>
        </p:spPr>
      </p:pic>
      <p:pic>
        <p:nvPicPr>
          <p:cNvPr id="21" name="Рисунок 20" descr="диплом_классное руковод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80928"/>
            <a:ext cx="1527121" cy="2160240"/>
          </a:xfrm>
          <a:prstGeom prst="rect">
            <a:avLst/>
          </a:prstGeom>
        </p:spPr>
      </p:pic>
      <p:pic>
        <p:nvPicPr>
          <p:cNvPr id="22" name="Рисунок 21" descr="диплом_одаренные 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780928"/>
            <a:ext cx="1525441" cy="2160240"/>
          </a:xfrm>
          <a:prstGeom prst="rect">
            <a:avLst/>
          </a:prstGeom>
        </p:spPr>
      </p:pic>
      <p:pic>
        <p:nvPicPr>
          <p:cNvPr id="23" name="Рисунок 22" descr="диплом_сай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2780928"/>
            <a:ext cx="1527121" cy="2160240"/>
          </a:xfrm>
          <a:prstGeom prst="rect">
            <a:avLst/>
          </a:prstGeom>
        </p:spPr>
      </p:pic>
      <p:pic>
        <p:nvPicPr>
          <p:cNvPr id="24" name="Рисунок 23" descr="certif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4941168"/>
            <a:ext cx="2454453" cy="1728192"/>
          </a:xfrm>
          <a:prstGeom prst="rect">
            <a:avLst/>
          </a:prstGeom>
        </p:spPr>
      </p:pic>
      <p:pic>
        <p:nvPicPr>
          <p:cNvPr id="25" name="Рисунок 24" descr="Мега-Талант 25.04.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4941168"/>
            <a:ext cx="2339752" cy="1657860"/>
          </a:xfrm>
          <a:prstGeom prst="rect">
            <a:avLst/>
          </a:prstGeom>
        </p:spPr>
      </p:pic>
      <p:pic>
        <p:nvPicPr>
          <p:cNvPr id="26" name="Рисунок 25" descr="diplom_девиантное поведение детей и подростко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2780928"/>
            <a:ext cx="1512168" cy="2138986"/>
          </a:xfrm>
          <a:prstGeom prst="rect">
            <a:avLst/>
          </a:prstGeom>
        </p:spPr>
      </p:pic>
      <p:pic>
        <p:nvPicPr>
          <p:cNvPr id="27" name="Рисунок 26" descr="диплом_ИКТ компетентност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780928"/>
            <a:ext cx="1527121" cy="216024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/>
              <a:t>Тема самообразования: </a:t>
            </a:r>
          </a:p>
          <a:p>
            <a:pPr>
              <a:buNone/>
            </a:pPr>
            <a:r>
              <a:rPr lang="ru-RU" sz="2200" dirty="0" smtClean="0"/>
              <a:t>«Роль и место учителя информатики в начальной школе»</a:t>
            </a:r>
          </a:p>
          <a:p>
            <a:pPr marL="0"/>
            <a:r>
              <a:rPr lang="ru-RU" sz="2000" b="1" dirty="0" smtClean="0"/>
              <a:t>Всероссийская викторина «Девиантное поведение детей и подростков»</a:t>
            </a:r>
          </a:p>
          <a:p>
            <a:pPr marL="0"/>
            <a:r>
              <a:rPr lang="ru-RU" sz="2000" b="1" dirty="0" smtClean="0"/>
              <a:t>Международная интернет-олимпиада «ИКТ-компетентность </a:t>
            </a:r>
            <a:r>
              <a:rPr lang="ru-RU" sz="2000" b="1" dirty="0" smtClean="0"/>
              <a:t>пед</a:t>
            </a:r>
            <a:r>
              <a:rPr lang="ru-RU" sz="2000" b="1" dirty="0" smtClean="0"/>
              <a:t>. работников»;</a:t>
            </a:r>
          </a:p>
          <a:p>
            <a:pPr marL="0"/>
            <a:r>
              <a:rPr lang="ru-RU" sz="2000" b="1" dirty="0" smtClean="0"/>
              <a:t>Международная интернет-олимпиада «Классное руководство»;</a:t>
            </a:r>
          </a:p>
          <a:p>
            <a:pPr marL="0"/>
            <a:r>
              <a:rPr lang="ru-RU" sz="2000" b="1" dirty="0" smtClean="0"/>
              <a:t>Всероссийская олимпиада «Подари знание»;</a:t>
            </a:r>
          </a:p>
          <a:p>
            <a:pPr marL="0"/>
            <a:r>
              <a:rPr lang="ru-RU" sz="2000" b="1" dirty="0" smtClean="0"/>
              <a:t>Всероссийский творческий конкурс, проводимый на сайте «Солнечный свет», номинация «Сайт, блог, страница»;</a:t>
            </a:r>
          </a:p>
          <a:p>
            <a:pPr marL="0"/>
            <a:r>
              <a:rPr lang="ru-RU" sz="2000" b="1" dirty="0" smtClean="0"/>
              <a:t>Вебинар «Особенности </a:t>
            </a:r>
            <a:r>
              <a:rPr lang="ru-RU" sz="2000" b="1" dirty="0"/>
              <a:t>фонематического восприятия у детей с </a:t>
            </a:r>
            <a:r>
              <a:rPr lang="ru-RU" sz="2000" b="1" dirty="0" smtClean="0"/>
              <a:t>ОНР и приемы коррекции на основе интерактивных и настольных игр»;</a:t>
            </a:r>
          </a:p>
          <a:p>
            <a:pPr marL="0"/>
            <a:r>
              <a:rPr lang="ru-RU" sz="2000" b="1" dirty="0" smtClean="0"/>
              <a:t>Всероссийская акция «Час кода»;</a:t>
            </a:r>
          </a:p>
          <a:p>
            <a:pPr marL="0"/>
            <a:r>
              <a:rPr lang="ru-RU" sz="2000" b="1" dirty="0" smtClean="0"/>
              <a:t>Круглый стол ММО учителей информатики «</a:t>
            </a:r>
            <a:r>
              <a:rPr lang="ru-RU" sz="2000" b="1" dirty="0"/>
              <a:t>Исследование качества образования в области информационных технологий </a:t>
            </a:r>
            <a:r>
              <a:rPr lang="ru-RU" sz="2000" b="1" dirty="0" smtClean="0"/>
              <a:t>«;</a:t>
            </a:r>
          </a:p>
          <a:p>
            <a:pPr marL="0"/>
            <a:r>
              <a:rPr lang="ru-RU" sz="2000" b="1" dirty="0" smtClean="0"/>
              <a:t>МО учителей начальной школы «Смысловое чтение как инструмент работы с информацией».</a:t>
            </a:r>
            <a:endParaRPr lang="ru-RU" sz="2000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Конкурс проектов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6226" y="3140968"/>
            <a:ext cx="2787774" cy="3717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Всякая вещь есть форма проявления беспредельного разнообразия. 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                                                                 </a:t>
            </a:r>
            <a:r>
              <a:rPr lang="ru-RU" sz="2400" dirty="0" smtClean="0"/>
              <a:t>Козьма Прутков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Муниципальный конкурс школьных проектов по робототехнике «Мир роботов» - 1 место Васина Ольга;</a:t>
            </a:r>
          </a:p>
          <a:p>
            <a:r>
              <a:rPr lang="ru-RU" sz="2400" dirty="0" smtClean="0"/>
              <a:t>«Робофест-2017» – участие 1 человек;</a:t>
            </a:r>
          </a:p>
          <a:p>
            <a:r>
              <a:rPr lang="ru-RU" sz="2400" dirty="0" smtClean="0"/>
              <a:t>Всероссийская олимпиада по информатике, Весенний сезон,</a:t>
            </a:r>
            <a:r>
              <a:rPr lang="en-US" sz="2400" dirty="0" smtClean="0"/>
              <a:t> </a:t>
            </a:r>
            <a:r>
              <a:rPr lang="ru-RU" sz="2400" dirty="0" smtClean="0"/>
              <a:t>«</a:t>
            </a:r>
            <a:r>
              <a:rPr lang="en-US" sz="2400" dirty="0" smtClean="0"/>
              <a:t>mega-</a:t>
            </a:r>
            <a:r>
              <a:rPr lang="en-US" sz="2400" dirty="0" smtClean="0"/>
              <a:t>talant</a:t>
            </a:r>
            <a:r>
              <a:rPr lang="ru-RU" sz="2400" dirty="0" smtClean="0"/>
              <a:t>» дистанционная – 45 участников, 19 призеров;</a:t>
            </a:r>
          </a:p>
          <a:p>
            <a:r>
              <a:rPr lang="ru-RU" sz="2400" dirty="0" smtClean="0"/>
              <a:t>Школьный конкурс проектов для 4-х классов «Алгоритм в русских народных сказках» - 9 человек;</a:t>
            </a:r>
          </a:p>
          <a:p>
            <a:r>
              <a:rPr lang="ru-RU" sz="2400" dirty="0" smtClean="0"/>
              <a:t>Школьный конкурс компьютерного рисунка «Весна-красна» – 18 человек;</a:t>
            </a:r>
          </a:p>
          <a:p>
            <a:r>
              <a:rPr lang="ru-RU" sz="2400" dirty="0" smtClean="0"/>
              <a:t> Смотр презентаций для 3-х классов «Мини-мультик к Дню космонавтики»;</a:t>
            </a:r>
          </a:p>
          <a:p>
            <a:r>
              <a:rPr lang="ru-RU" sz="2400" dirty="0" smtClean="0"/>
              <a:t>Защита учебных проектов для 2-3-х классов «Программное обеспечение компьютера».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пре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1916832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Лучшим каждому кажется то, к чему он имеет охоту</a:t>
            </a:r>
            <a:r>
              <a:rPr lang="ru-RU" sz="3600" dirty="0" smtClean="0"/>
              <a:t>.</a:t>
            </a:r>
          </a:p>
          <a:p>
            <a:pPr algn="r"/>
            <a:r>
              <a:rPr lang="ru-RU" sz="3600" dirty="0" smtClean="0"/>
              <a:t>Козьма Прутков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555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Унская Тамара Юльевна учитель информатики квалификация – высшая педагогический стаж – 19 лет</vt:lpstr>
      <vt:lpstr>Отыщи всему начало, и ты многое поймешь.                                                                               Козьма Прутков</vt:lpstr>
      <vt:lpstr>Век живи — век учись! И ты, наконец, достигнешь того, что, подобно мудрецу, будешь иметь право сказать, что ничего не знаешь.                                                                               Козьма Прутков</vt:lpstr>
      <vt:lpstr>Что есть лучшего? — Сравнив прошедшее, свести его с настоящим.                                                                              Козьма Прутков</vt:lpstr>
      <vt:lpstr>Бросая в воду камешки, смотри на круги, ими образуемые; иначе такое бросание будет пустою забавою.                                                                              Козьма Прутков</vt:lpstr>
      <vt:lpstr>Всякая вещь есть форма проявления беспредельного разнообразия.                                                                               Козьма Прутков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 Унская Тамара Юльевна</dc:title>
  <dc:creator>Тамара</dc:creator>
  <cp:lastModifiedBy>Тамара</cp:lastModifiedBy>
  <cp:revision>24</cp:revision>
  <dcterms:created xsi:type="dcterms:W3CDTF">2017-06-12T04:42:42Z</dcterms:created>
  <dcterms:modified xsi:type="dcterms:W3CDTF">2017-06-12T08:46:36Z</dcterms:modified>
</cp:coreProperties>
</file>