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590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A0D9B-4B6B-4BCB-962A-B1545FFCFBB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46858-59E3-417A-A426-C0DD03A17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A46858-59E3-417A-A426-C0DD03A1747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Таблицы истинности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Конкурс «Учитель года» 2016 </a:t>
            </a:r>
          </a:p>
          <a:p>
            <a:r>
              <a:rPr lang="ru-RU" dirty="0" err="1" smtClean="0"/>
              <a:t>Унская</a:t>
            </a:r>
            <a:r>
              <a:rPr lang="ru-RU" dirty="0" smtClean="0"/>
              <a:t> Тамара Юльевна,</a:t>
            </a:r>
          </a:p>
          <a:p>
            <a:r>
              <a:rPr lang="ru-RU" dirty="0" smtClean="0"/>
              <a:t>учитель информатики МБОУ СОШ №8 им. В.И. Матвеева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u="sng" dirty="0" smtClean="0"/>
              <a:t>Повторение материала предыдущего урока + проверка домашнего задания</a:t>
            </a:r>
            <a:endParaRPr lang="ru-RU" sz="2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7544" y="2815558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76673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1.   Запишите с помощью букв и знаков логических операций составное высказывание:</a:t>
            </a:r>
          </a:p>
          <a:p>
            <a:endParaRPr lang="ru-RU" sz="2000" dirty="0" smtClean="0"/>
          </a:p>
          <a:p>
            <a:r>
              <a:rPr lang="ru-RU" sz="2000" dirty="0" smtClean="0"/>
              <a:t>А) Земля имеет форму шара, который из космоса кажется голубым.</a:t>
            </a:r>
          </a:p>
          <a:p>
            <a:pPr algn="ctr"/>
            <a:r>
              <a:rPr lang="ru-RU" sz="2000" i="1" dirty="0" smtClean="0"/>
              <a:t>(А&amp;B)</a:t>
            </a:r>
          </a:p>
          <a:p>
            <a:endParaRPr lang="ru-RU" sz="2000" dirty="0" smtClean="0"/>
          </a:p>
          <a:p>
            <a:r>
              <a:rPr lang="ru-RU" sz="2000" dirty="0" smtClean="0"/>
              <a:t>Б) На уроке математики старшеклассники отвечали на вопросы учителя, а также писали самостоятельную работу. </a:t>
            </a:r>
          </a:p>
          <a:p>
            <a:pPr algn="ctr"/>
            <a:endParaRPr lang="ru-RU" sz="2000" i="1" dirty="0" smtClean="0"/>
          </a:p>
          <a:p>
            <a:pPr algn="ctr"/>
            <a:r>
              <a:rPr lang="ru-RU" sz="2000" i="1" dirty="0" smtClean="0"/>
              <a:t>(А&amp;B)</a:t>
            </a:r>
            <a:r>
              <a:rPr lang="ru-RU" sz="2000" dirty="0" smtClean="0"/>
              <a:t> </a:t>
            </a:r>
          </a:p>
          <a:p>
            <a:pPr algn="ctr"/>
            <a:endParaRPr lang="ru-RU" sz="2000" dirty="0" smtClean="0"/>
          </a:p>
          <a:p>
            <a:r>
              <a:rPr lang="ru-RU" sz="2000" dirty="0" smtClean="0"/>
              <a:t>2.   Приведите примеры сложных высказываний из школьных предметов (литература, биология, география, история) и представьте их с помощью логических операций.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208912" cy="122413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Построение таблицы истинности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92696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Таблица истинности – это таблица, показывающая истинность сложного высказывания при всех возможных значениях входящих переменных.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Последовательность действий:</a:t>
            </a:r>
          </a:p>
          <a:p>
            <a:pPr algn="just"/>
            <a:r>
              <a:rPr lang="ru-RU" dirty="0" smtClean="0"/>
              <a:t>1. Определить количество строк в таблице: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b="1" dirty="0" smtClean="0"/>
              <a:t>   количество строк = </a:t>
            </a:r>
            <a:r>
              <a:rPr lang="ru-RU" b="1" dirty="0" smtClean="0"/>
              <a:t>2</a:t>
            </a:r>
            <a:r>
              <a:rPr lang="ru-RU" b="1" baseline="30000" dirty="0" smtClean="0"/>
              <a:t>n</a:t>
            </a:r>
            <a:r>
              <a:rPr lang="en-US" b="1" dirty="0" smtClean="0"/>
              <a:t>+1</a:t>
            </a:r>
            <a:r>
              <a:rPr lang="ru-RU" b="1" dirty="0" smtClean="0"/>
              <a:t>, </a:t>
            </a:r>
            <a:r>
              <a:rPr lang="ru-RU" b="1" dirty="0" smtClean="0"/>
              <a:t> где </a:t>
            </a:r>
            <a:r>
              <a:rPr lang="ru-RU" b="1" dirty="0" err="1" smtClean="0"/>
              <a:t>n</a:t>
            </a:r>
            <a:r>
              <a:rPr lang="ru-RU" b="1" dirty="0" smtClean="0"/>
              <a:t> – количество логических </a:t>
            </a:r>
            <a:r>
              <a:rPr lang="ru-RU" b="1" dirty="0" smtClean="0"/>
              <a:t>переменных</a:t>
            </a:r>
            <a:r>
              <a:rPr lang="ru-RU" b="1" dirty="0" smtClean="0"/>
              <a:t>, 1 – строка заголовков</a:t>
            </a:r>
            <a:endParaRPr lang="ru-RU" b="1" dirty="0" smtClean="0"/>
          </a:p>
          <a:p>
            <a:pPr lvl="0" algn="just"/>
            <a:r>
              <a:rPr lang="ru-RU" dirty="0" smtClean="0"/>
              <a:t>2. Определить количество столбцов в таблице: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/>
              <a:t>   количество столбцов = количеству логических переменных + количество логических операций</a:t>
            </a:r>
          </a:p>
          <a:p>
            <a:pPr algn="just"/>
            <a:r>
              <a:rPr lang="ru-RU" dirty="0" smtClean="0"/>
              <a:t>3. Расставить приоритеты действий: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/>
              <a:t>   приоритеты: ( ), ¬, &amp;, V</a:t>
            </a:r>
          </a:p>
          <a:p>
            <a:pPr algn="just"/>
            <a:r>
              <a:rPr lang="ru-RU" dirty="0" smtClean="0"/>
              <a:t>4. Заполнить столбцы входных переменных наборами значений.</a:t>
            </a:r>
          </a:p>
          <a:p>
            <a:pPr algn="just"/>
            <a:r>
              <a:rPr lang="ru-RU" dirty="0" smtClean="0"/>
              <a:t>5. Заполнить таблицу истинности, выполняя логические операции в соответствии с приоритетами действий.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Заполнение таблицы истинности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14847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0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131840" y="1484784"/>
            <a:ext cx="13681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0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99992" y="1484784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95736" y="14847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0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59632" y="24208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0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195736" y="24208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195736" y="3356992"/>
            <a:ext cx="9144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0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259632" y="3356992"/>
            <a:ext cx="9144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ru-RU" sz="3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259632" y="620688"/>
            <a:ext cx="9144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A</a:t>
            </a:r>
            <a:endParaRPr lang="ru-RU" sz="3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259632" y="4221088"/>
            <a:ext cx="9144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195736" y="4221088"/>
            <a:ext cx="9144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195736" y="620688"/>
            <a:ext cx="9144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B</a:t>
            </a:r>
            <a:endParaRPr lang="ru-RU" sz="3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131840" y="620688"/>
            <a:ext cx="1368152" cy="842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</a:t>
            </a:r>
            <a:r>
              <a:rPr lang="ru-RU" sz="3200" dirty="0" smtClean="0"/>
              <a:t>&amp;</a:t>
            </a:r>
            <a:r>
              <a:rPr lang="en-US" sz="3200" dirty="0" smtClean="0"/>
              <a:t>B</a:t>
            </a:r>
            <a:endParaRPr lang="ru-RU" sz="3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131840" y="2420888"/>
            <a:ext cx="13681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0</a:t>
            </a:r>
            <a:endParaRPr lang="ru-RU" sz="3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131840" y="3356992"/>
            <a:ext cx="1368152" cy="842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0</a:t>
            </a:r>
            <a:endParaRPr lang="ru-RU" sz="3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131840" y="4221088"/>
            <a:ext cx="13681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ru-RU" sz="3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499992" y="620688"/>
            <a:ext cx="2376264" cy="842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¬( </a:t>
            </a:r>
            <a:r>
              <a:rPr lang="en-US" sz="3200" dirty="0" smtClean="0"/>
              <a:t>A</a:t>
            </a:r>
            <a:r>
              <a:rPr lang="ru-RU" sz="3200" dirty="0" smtClean="0"/>
              <a:t>&amp;</a:t>
            </a:r>
            <a:r>
              <a:rPr lang="en-US" sz="3200" dirty="0" smtClean="0"/>
              <a:t>B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99992" y="2420888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ru-RU" sz="32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499992" y="3356992"/>
            <a:ext cx="2376264" cy="842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ru-RU" sz="32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499992" y="4221088"/>
            <a:ext cx="237626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0</a:t>
            </a:r>
            <a:endParaRPr lang="ru-RU" sz="32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948264" y="908720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¬( </a:t>
            </a:r>
            <a:r>
              <a:rPr lang="en-US" sz="2800" dirty="0" smtClean="0"/>
              <a:t>A</a:t>
            </a:r>
            <a:r>
              <a:rPr lang="ru-RU" sz="2800" dirty="0" smtClean="0"/>
              <a:t>&amp;</a:t>
            </a:r>
            <a:r>
              <a:rPr lang="en-US" sz="2800" dirty="0" smtClean="0"/>
              <a:t>B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35" name="Левая фигурная скобка 34"/>
          <p:cNvSpPr/>
          <p:nvPr/>
        </p:nvSpPr>
        <p:spPr>
          <a:xfrm>
            <a:off x="827584" y="620688"/>
            <a:ext cx="504056" cy="44644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Левая фигурная скобка 36"/>
          <p:cNvSpPr/>
          <p:nvPr/>
        </p:nvSpPr>
        <p:spPr>
          <a:xfrm rot="16200000">
            <a:off x="3851920" y="2420888"/>
            <a:ext cx="432048" cy="5616624"/>
          </a:xfrm>
          <a:prstGeom prst="leftBrace">
            <a:avLst>
              <a:gd name="adj1" fmla="val 8333"/>
              <a:gd name="adj2" fmla="val 5058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 rot="16200000">
            <a:off x="100618" y="2715807"/>
            <a:ext cx="1103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2</a:t>
            </a:r>
            <a:r>
              <a:rPr lang="ru-RU" i="1" baseline="30000" dirty="0" smtClean="0"/>
              <a:t>2</a:t>
            </a:r>
            <a:r>
              <a:rPr lang="ru-RU" i="1" dirty="0" smtClean="0"/>
              <a:t>+1=5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563888" y="5301208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2+2=4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3" dur="1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1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3" dur="1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1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7" dur="1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6" dur="1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7" dur="1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1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0" dur="1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1" dur="1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2" dur="1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1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5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4" dur="1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5" dur="1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6" dur="1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1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4" dur="1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5" dur="1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6" dur="1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1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7500"/>
                            </p:stCondLst>
                            <p:childTnLst>
                              <p:par>
                                <p:cTn id="1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2" dur="1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3" dur="1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4" dur="1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1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00"/>
                            </p:stCondLst>
                            <p:childTnLst>
                              <p:par>
                                <p:cTn id="15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5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6" dur="1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7" dur="1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8" dur="1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" dur="1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000"/>
                            </p:stCondLst>
                            <p:childTnLst>
                              <p:par>
                                <p:cTn id="169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0" dur="1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1" dur="1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2" dur="1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500"/>
                            </p:stCondLst>
                            <p:childTnLst>
                              <p:par>
                                <p:cTn id="18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6000"/>
                            </p:stCondLst>
                            <p:childTnLst>
                              <p:par>
                                <p:cTn id="183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4" dur="1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5" dur="1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6" dur="1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7" dur="1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7500"/>
                            </p:stCondLst>
                            <p:childTnLst>
                              <p:par>
                                <p:cTn id="19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208912" cy="122413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Построение таблицы истинности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92696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Таблица истинности – это таблица, показывающая истинность сложного высказывания при всех возможных значениях входящих переменных.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Последовательность действий:</a:t>
            </a:r>
          </a:p>
          <a:p>
            <a:pPr algn="just"/>
            <a:r>
              <a:rPr lang="ru-RU" dirty="0" smtClean="0"/>
              <a:t>1. Определить количество строк в таблице: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b="1" dirty="0" smtClean="0"/>
              <a:t>   количество строк = </a:t>
            </a:r>
            <a:r>
              <a:rPr lang="ru-RU" b="1" dirty="0" smtClean="0"/>
              <a:t>2</a:t>
            </a:r>
            <a:r>
              <a:rPr lang="ru-RU" b="1" baseline="30000" dirty="0" smtClean="0"/>
              <a:t>n</a:t>
            </a:r>
            <a:r>
              <a:rPr lang="en-US" b="1" dirty="0" smtClean="0"/>
              <a:t>+1</a:t>
            </a:r>
            <a:r>
              <a:rPr lang="ru-RU" b="1" dirty="0" smtClean="0"/>
              <a:t>, </a:t>
            </a:r>
            <a:r>
              <a:rPr lang="ru-RU" b="1" dirty="0" smtClean="0"/>
              <a:t> где </a:t>
            </a:r>
            <a:r>
              <a:rPr lang="ru-RU" b="1" dirty="0" err="1" smtClean="0"/>
              <a:t>n</a:t>
            </a:r>
            <a:r>
              <a:rPr lang="ru-RU" b="1" dirty="0" smtClean="0"/>
              <a:t> – количество логических </a:t>
            </a:r>
            <a:r>
              <a:rPr lang="ru-RU" b="1" dirty="0" smtClean="0"/>
              <a:t>переменных</a:t>
            </a:r>
            <a:r>
              <a:rPr lang="ru-RU" b="1" dirty="0" smtClean="0"/>
              <a:t>, 1 – строка заголовков</a:t>
            </a:r>
            <a:endParaRPr lang="ru-RU" b="1" dirty="0" smtClean="0"/>
          </a:p>
          <a:p>
            <a:pPr lvl="0" algn="just"/>
            <a:r>
              <a:rPr lang="ru-RU" dirty="0" smtClean="0"/>
              <a:t>2. Определить количество столбцов в таблице: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/>
              <a:t>   количество столбцов = количеству логических переменных + количество логических операций</a:t>
            </a:r>
          </a:p>
          <a:p>
            <a:pPr algn="just"/>
            <a:r>
              <a:rPr lang="ru-RU" dirty="0" smtClean="0"/>
              <a:t>3. Расставить приоритеты действий: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/>
              <a:t>   приоритеты: ( ), ¬, &amp;, V</a:t>
            </a:r>
          </a:p>
          <a:p>
            <a:pPr algn="just"/>
            <a:r>
              <a:rPr lang="ru-RU" dirty="0" smtClean="0"/>
              <a:t>4. Заполнить столбцы входных переменных наборами значений.</a:t>
            </a:r>
          </a:p>
          <a:p>
            <a:pPr algn="just"/>
            <a:r>
              <a:rPr lang="ru-RU" dirty="0" smtClean="0"/>
              <a:t>5. Заполнить таблицу истинности, выполняя логические операции в соответствии с приоритетами действий.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 задания «Кто быстрее?»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71599" y="692694"/>
          <a:ext cx="7416824" cy="4389120"/>
        </p:xfrm>
        <a:graphic>
          <a:graphicData uri="http://schemas.openxmlformats.org/drawingml/2006/table">
            <a:tbl>
              <a:tblPr/>
              <a:tblGrid>
                <a:gridCol w="543411"/>
                <a:gridCol w="528724"/>
                <a:gridCol w="528724"/>
                <a:gridCol w="775406"/>
                <a:gridCol w="1152128"/>
                <a:gridCol w="1773534"/>
                <a:gridCol w="2114897"/>
              </a:tblGrid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i="1" dirty="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i="1" dirty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i="1" dirty="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2800" i="1" dirty="0" smtClean="0">
                          <a:latin typeface="Times New Roman"/>
                          <a:ea typeface="Times New Roman"/>
                        </a:rPr>
                        <a:t>¬</a:t>
                      </a:r>
                      <a:r>
                        <a:rPr lang="en-US" sz="2800" i="1" dirty="0" smtClean="0">
                          <a:latin typeface="Times New Roman"/>
                          <a:ea typeface="Times New Roman"/>
                        </a:rPr>
                        <a:t>C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A&amp;B</a:t>
                      </a: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A&amp;B˅¬C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¬(A&amp;B˅¬C)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6672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 этом уроке мы: </a:t>
            </a:r>
          </a:p>
          <a:p>
            <a:r>
              <a:rPr lang="ru-RU" sz="2800" dirty="0" smtClean="0"/>
              <a:t>закрепили понятие «таблицы истинности», </a:t>
            </a:r>
          </a:p>
          <a:p>
            <a:r>
              <a:rPr lang="ru-RU" sz="2800" dirty="0" smtClean="0"/>
              <a:t>познакомились с алгоритмом построения таблиц истинности, </a:t>
            </a:r>
          </a:p>
          <a:p>
            <a:r>
              <a:rPr lang="ru-RU" sz="2800" dirty="0" smtClean="0"/>
              <a:t>а также научились строить их для составных высказываний, не вникая в смысл самого высказывания. </a:t>
            </a:r>
          </a:p>
          <a:p>
            <a:endParaRPr lang="ru-RU" sz="2800" dirty="0" smtClean="0"/>
          </a:p>
          <a:p>
            <a:r>
              <a:rPr lang="ru-RU" sz="2800" dirty="0" smtClean="0"/>
              <a:t>Д/З: учебник стр. 29 п.1.3.3, стр. 39 №8.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209</TotalTime>
  <Words>344</Words>
  <Application>Microsoft Office PowerPoint</Application>
  <PresentationFormat>Экран (4:3)</PresentationFormat>
  <Paragraphs>137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Таблицы истинности</vt:lpstr>
      <vt:lpstr>Повторение материала предыдущего урока + проверка домашнего задания</vt:lpstr>
      <vt:lpstr>Построение таблицы истинности</vt:lpstr>
      <vt:lpstr>Заполнение таблицы истинности</vt:lpstr>
      <vt:lpstr>Построение таблицы истинности</vt:lpstr>
      <vt:lpstr>Ответ задания «Кто быстрее?»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Таблицы истинности</dc:title>
  <dc:creator>Тамара</dc:creator>
  <cp:lastModifiedBy>Тамара</cp:lastModifiedBy>
  <cp:revision>25</cp:revision>
  <dcterms:created xsi:type="dcterms:W3CDTF">2015-11-15T12:17:19Z</dcterms:created>
  <dcterms:modified xsi:type="dcterms:W3CDTF">2015-11-17T04:53:01Z</dcterms:modified>
</cp:coreProperties>
</file>