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64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4A4B45-740B-4B4C-8B56-299459E6ED1A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DD35328-DEE5-4E32-BA02-E0803C0204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A4B45-740B-4B4C-8B56-299459E6ED1A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D35328-DEE5-4E32-BA02-E0803C0204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A4B45-740B-4B4C-8B56-299459E6ED1A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D35328-DEE5-4E32-BA02-E0803C0204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4A4B45-740B-4B4C-8B56-299459E6ED1A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DD35328-DEE5-4E32-BA02-E0803C0204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A4B45-740B-4B4C-8B56-299459E6ED1A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D35328-DEE5-4E32-BA02-E0803C0204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A4B45-740B-4B4C-8B56-299459E6ED1A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D35328-DEE5-4E32-BA02-E0803C0204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A4B45-740B-4B4C-8B56-299459E6ED1A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D35328-DEE5-4E32-BA02-E0803C0204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A4B45-740B-4B4C-8B56-299459E6ED1A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D35328-DEE5-4E32-BA02-E0803C0204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A4B45-740B-4B4C-8B56-299459E6ED1A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D35328-DEE5-4E32-BA02-E0803C0204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A4B45-740B-4B4C-8B56-299459E6ED1A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D35328-DEE5-4E32-BA02-E0803C0204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64A4B45-740B-4B4C-8B56-299459E6ED1A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D35328-DEE5-4E32-BA02-E0803C0204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A4B45-740B-4B4C-8B56-299459E6ED1A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D35328-DEE5-4E32-BA02-E0803C0204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4A4B45-740B-4B4C-8B56-299459E6ED1A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DD35328-DEE5-4E32-BA02-E0803C0204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A4B45-740B-4B4C-8B56-299459E6ED1A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D35328-DEE5-4E32-BA02-E0803C0204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A4B45-740B-4B4C-8B56-299459E6ED1A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D35328-DEE5-4E32-BA02-E0803C0204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A4B45-740B-4B4C-8B56-299459E6ED1A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D35328-DEE5-4E32-BA02-E0803C0204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A4B45-740B-4B4C-8B56-299459E6ED1A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D35328-DEE5-4E32-BA02-E0803C0204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A4B45-740B-4B4C-8B56-299459E6ED1A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D35328-DEE5-4E32-BA02-E0803C0204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A4B45-740B-4B4C-8B56-299459E6ED1A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D35328-DEE5-4E32-BA02-E0803C0204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4A4B45-740B-4B4C-8B56-299459E6ED1A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D35328-DEE5-4E32-BA02-E0803C0204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64A4B45-740B-4B4C-8B56-299459E6ED1A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D35328-DEE5-4E32-BA02-E0803C0204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4A4B45-740B-4B4C-8B56-299459E6ED1A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DD35328-DEE5-4E32-BA02-E0803C0204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64A4B45-740B-4B4C-8B56-299459E6ED1A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DD35328-DEE5-4E32-BA02-E0803C0204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64A4B45-740B-4B4C-8B56-299459E6ED1A}" type="datetimeFigureOut">
              <a:rPr lang="ru-RU" smtClean="0"/>
              <a:pPr/>
              <a:t>09.02.2016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DD35328-DEE5-4E32-BA02-E0803C0204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ogisklub.ru/vam-togisty/bank-zadac/informatika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8176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ТОГИС - Технология Образования в Глобальной Информационной Сети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Унская</a:t>
            </a:r>
            <a:r>
              <a:rPr lang="ru-RU" dirty="0" smtClean="0"/>
              <a:t> Тамара Юльевна, учитель информатики МБОУ СОШ №8 г.о. Химки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Информационный взрыв </a:t>
            </a:r>
            <a:r>
              <a:rPr lang="en-US" dirty="0" smtClean="0"/>
              <a:t>XXI</a:t>
            </a:r>
            <a:r>
              <a:rPr lang="ru-RU" dirty="0" smtClean="0"/>
              <a:t> века поставил во главу угла проблему поиска и выделения необходимой информации в интернете в том числе. Решение этой проблемы является одним из </a:t>
            </a:r>
            <a:r>
              <a:rPr lang="ru-RU" dirty="0" err="1" smtClean="0"/>
              <a:t>общеучебных</a:t>
            </a:r>
            <a:r>
              <a:rPr lang="ru-RU" dirty="0" smtClean="0"/>
              <a:t> универсальных действий.</a:t>
            </a:r>
          </a:p>
          <a:p>
            <a:r>
              <a:rPr lang="ru-RU" dirty="0" smtClean="0"/>
              <a:t>Но применение в обучении информационных сетей не должно быть самоцелью. </a:t>
            </a:r>
            <a:r>
              <a:rPr lang="ru-RU" b="1" dirty="0" smtClean="0"/>
              <a:t>Смысл состоит в том, чтобы ресурсы сети стали абсолютно необходимыми для решения познавательных задач.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ТОГИС – технология образования в глобальной информационной сети.</a:t>
            </a:r>
          </a:p>
          <a:p>
            <a:r>
              <a:rPr lang="ru-RU" dirty="0" smtClean="0"/>
              <a:t>Автор: В.В. </a:t>
            </a:r>
            <a:r>
              <a:rPr lang="ru-RU" dirty="0" err="1" smtClean="0"/>
              <a:t>Гузеев</a:t>
            </a:r>
            <a:r>
              <a:rPr lang="ru-RU" dirty="0" smtClean="0"/>
              <a:t>, д.п.н.</a:t>
            </a:r>
          </a:p>
          <a:p>
            <a:r>
              <a:rPr lang="ru-RU" dirty="0" smtClean="0"/>
              <a:t>ТОГИС реализует </a:t>
            </a:r>
            <a:r>
              <a:rPr lang="ru-RU" dirty="0" err="1" smtClean="0"/>
              <a:t>деятельностно-ценностный</a:t>
            </a:r>
            <a:r>
              <a:rPr lang="ru-RU" dirty="0" smtClean="0"/>
              <a:t> подход к образованию.</a:t>
            </a:r>
          </a:p>
          <a:p>
            <a:r>
              <a:rPr lang="ru-RU" dirty="0" smtClean="0"/>
              <a:t>Структурная единица образовательного процесса – блок уроков для изучения темы учебного курса</a:t>
            </a:r>
            <a:r>
              <a:rPr lang="ru-RU" dirty="0" smtClean="0"/>
              <a:t>.</a:t>
            </a:r>
          </a:p>
          <a:p>
            <a:r>
              <a:rPr lang="ru-RU" smtClean="0"/>
              <a:t>Главный элемент - решение </a:t>
            </a:r>
            <a:r>
              <a:rPr lang="ru-RU" dirty="0" smtClean="0"/>
              <a:t>учебной задачи.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Технология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Вводное повторение, обычно </a:t>
            </a:r>
            <a:r>
              <a:rPr lang="ru-RU" dirty="0" smtClean="0"/>
              <a:t>в форме </a:t>
            </a:r>
            <a:r>
              <a:rPr lang="ru-RU" dirty="0" smtClean="0"/>
              <a:t>беседы;</a:t>
            </a:r>
          </a:p>
          <a:p>
            <a:r>
              <a:rPr lang="ru-RU" dirty="0" smtClean="0"/>
              <a:t>изучение нового материала строится как коллективное решение познавательных задач (практикум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Каждый такой урок проектируется учителем исходя из результатов предыдущего урока, зарегистрированных в ходе мониторинга успешности.</a:t>
            </a:r>
            <a:endParaRPr lang="ru-RU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Блок уроков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hidden="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695450" y="2091531"/>
            <a:ext cx="5753100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Решение учебной задачи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347864" y="1340768"/>
            <a:ext cx="1952779" cy="36933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/>
              <a:t>Учебная задача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899592" y="1988840"/>
            <a:ext cx="1963737" cy="5760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Познавательная задача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3347864" y="1988840"/>
            <a:ext cx="1963738" cy="5760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Информационная задача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68144" y="1988840"/>
            <a:ext cx="2088232" cy="5760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Коммуникационная задача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71600" y="2852936"/>
            <a:ext cx="1890712" cy="504056"/>
          </a:xfrm>
          <a:prstGeom prst="rect">
            <a:avLst/>
          </a:prstGeom>
          <a:solidFill>
            <a:srgbClr val="FFFFFF"/>
          </a:solidFill>
          <a:ln w="12700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Условия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77950" y="3573016"/>
            <a:ext cx="1890712" cy="504056"/>
          </a:xfrm>
          <a:prstGeom prst="rect">
            <a:avLst/>
          </a:prstGeom>
          <a:solidFill>
            <a:srgbClr val="FFFFFF"/>
          </a:solidFill>
          <a:ln w="12700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Требования</a:t>
            </a: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971600" y="4293096"/>
            <a:ext cx="1890712" cy="864096"/>
          </a:xfrm>
          <a:prstGeom prst="rect">
            <a:avLst/>
          </a:prstGeom>
          <a:solidFill>
            <a:srgbClr val="FFFFFF"/>
          </a:solidFill>
          <a:ln w="12700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Возможные справочные данные</a:t>
            </a: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3419872" y="2636912"/>
            <a:ext cx="1890713" cy="1008112"/>
          </a:xfrm>
          <a:prstGeom prst="rect">
            <a:avLst/>
          </a:prstGeom>
          <a:solidFill>
            <a:srgbClr val="FFFFFF"/>
          </a:solidFill>
          <a:ln w="12700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Выделение ключей для информационного поиска</a:t>
            </a: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3419872" y="3789040"/>
            <a:ext cx="1889125" cy="576064"/>
          </a:xfrm>
          <a:prstGeom prst="rect">
            <a:avLst/>
          </a:prstGeom>
          <a:solidFill>
            <a:srgbClr val="FFFFFF"/>
          </a:solidFill>
          <a:ln w="12700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Поиск информации</a:t>
            </a: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3419872" y="4509120"/>
            <a:ext cx="1889125" cy="7920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Систематизация и анализ информации</a:t>
            </a: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3419872" y="5445224"/>
            <a:ext cx="1889125" cy="720080"/>
          </a:xfrm>
          <a:prstGeom prst="rect">
            <a:avLst/>
          </a:prstGeom>
          <a:solidFill>
            <a:srgbClr val="FFFFFF"/>
          </a:solidFill>
          <a:ln w="12700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Формулирование выводов</a:t>
            </a: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5940152" y="2708920"/>
            <a:ext cx="2016224" cy="504056"/>
          </a:xfrm>
          <a:prstGeom prst="rect">
            <a:avLst/>
          </a:prstGeom>
          <a:solidFill>
            <a:srgbClr val="FFFFFF"/>
          </a:solidFill>
          <a:ln w="12700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Обсуждение решения</a:t>
            </a: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5940152" y="3284984"/>
            <a:ext cx="2016224" cy="1008112"/>
          </a:xfrm>
          <a:prstGeom prst="rect">
            <a:avLst/>
          </a:prstGeom>
          <a:solidFill>
            <a:srgbClr val="FFFFFF"/>
          </a:solidFill>
          <a:ln w="12700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Сопоставление решения с культурным образцом</a:t>
            </a: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5940152" y="4437112"/>
            <a:ext cx="2016224" cy="7920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B0F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Формулирование окончательных выводов</a:t>
            </a:r>
          </a:p>
        </p:txBody>
      </p:sp>
      <p:cxnSp>
        <p:nvCxnSpPr>
          <p:cNvPr id="24" name="Прямая соединительная линия 23"/>
          <p:cNvCxnSpPr>
            <a:stCxn id="8" idx="2"/>
            <a:endCxn id="1030" idx="0"/>
          </p:cNvCxnSpPr>
          <p:nvPr/>
        </p:nvCxnSpPr>
        <p:spPr>
          <a:xfrm>
            <a:off x="4324254" y="1710100"/>
            <a:ext cx="5479" cy="2787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8" idx="2"/>
            <a:endCxn id="1029" idx="0"/>
          </p:cNvCxnSpPr>
          <p:nvPr/>
        </p:nvCxnSpPr>
        <p:spPr>
          <a:xfrm flipH="1">
            <a:off x="1881461" y="1710100"/>
            <a:ext cx="2442793" cy="2787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8" idx="2"/>
            <a:endCxn id="1031" idx="0"/>
          </p:cNvCxnSpPr>
          <p:nvPr/>
        </p:nvCxnSpPr>
        <p:spPr>
          <a:xfrm>
            <a:off x="4324254" y="1710100"/>
            <a:ext cx="2588006" cy="2787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899592" y="234888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971600" y="2564904"/>
            <a:ext cx="0" cy="25922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419872" y="2564904"/>
            <a:ext cx="0" cy="3600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5940152" y="2564904"/>
            <a:ext cx="0" cy="26642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3263" b="4459"/>
          <a:stretch>
            <a:fillRect/>
          </a:stretch>
        </p:blipFill>
        <p:spPr bwMode="auto">
          <a:xfrm>
            <a:off x="1158019" y="2144534"/>
            <a:ext cx="5934261" cy="4380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задач</a:t>
            </a:r>
            <a:endParaRPr lang="ru-RU" dirty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274857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795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Банк задач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ТОГИС-клубе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795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3"/>
              </a:rPr>
              <a:t>http://www.togisklub.ru/vam-togisty/bank-zadac/informatika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Осознание учениками ценностей совместного труда, </a:t>
            </a:r>
          </a:p>
          <a:p>
            <a:r>
              <a:rPr lang="ru-RU" dirty="0" smtClean="0"/>
              <a:t>овладение умениями организовать, спланировать и осуществить решение возникших задач, </a:t>
            </a:r>
          </a:p>
          <a:p>
            <a:r>
              <a:rPr lang="ru-RU" dirty="0" smtClean="0"/>
              <a:t>проведение рефлексии, </a:t>
            </a:r>
          </a:p>
          <a:p>
            <a:r>
              <a:rPr lang="ru-RU" dirty="0" smtClean="0"/>
              <a:t>коллективный анализ результатов. </a:t>
            </a:r>
          </a:p>
          <a:p>
            <a:r>
              <a:rPr lang="ru-RU" dirty="0" smtClean="0"/>
              <a:t>Дополнительный результат – умение свободно работать с информацией.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результаты применения технологии ТОГИС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1) подготовка ресурсного обеспечения (список планируемых результатов, задачник и перечень информационных источников, культурные образцы);</a:t>
            </a:r>
          </a:p>
          <a:p>
            <a:r>
              <a:rPr lang="ru-RU" dirty="0" smtClean="0"/>
              <a:t>2) проектирование последовательности процедур и организационной структуры блока уроков;</a:t>
            </a:r>
          </a:p>
          <a:p>
            <a:r>
              <a:rPr lang="ru-RU" dirty="0" smtClean="0"/>
              <a:t>3) управление познавательной и оценочной деятельностью обучаемых и экспертиза решений задач;</a:t>
            </a:r>
          </a:p>
          <a:p>
            <a:r>
              <a:rPr lang="ru-RU" dirty="0" smtClean="0"/>
              <a:t>4) анализ процесса и его результатов, выделение позитивного опыта и корректировка блока уроков.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Деятельность учителя в технологии ТОГИС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/>
          <a:lstStyle/>
          <a:p>
            <a:r>
              <a:rPr lang="ru-RU" sz="4800" dirty="0" smtClean="0"/>
              <a:t>Спасибо за внимание!</a:t>
            </a:r>
            <a:br>
              <a:rPr lang="ru-RU" sz="4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ММО учителей информатики</a:t>
            </a:r>
            <a:br>
              <a:rPr lang="ru-RU" dirty="0" smtClean="0"/>
            </a:br>
            <a:r>
              <a:rPr lang="ru-RU" dirty="0" smtClean="0"/>
              <a:t>г.о. Химки  </a:t>
            </a:r>
            <a:br>
              <a:rPr lang="ru-RU" dirty="0" smtClean="0"/>
            </a:br>
            <a:r>
              <a:rPr lang="ru-RU" dirty="0" smtClean="0"/>
              <a:t>09.02.2016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</TotalTime>
  <Words>318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Открытая</vt:lpstr>
      <vt:lpstr>1_Открытая</vt:lpstr>
      <vt:lpstr>ТОГИС - Технология Образования в Глобальной Информационной Сети </vt:lpstr>
      <vt:lpstr>Введение</vt:lpstr>
      <vt:lpstr>Технология</vt:lpstr>
      <vt:lpstr>Блок уроков</vt:lpstr>
      <vt:lpstr>Решение учебной задачи</vt:lpstr>
      <vt:lpstr>Примеры задач</vt:lpstr>
      <vt:lpstr>Основные результаты применения технологии ТОГИС </vt:lpstr>
      <vt:lpstr>Деятельность учителя в технологии ТОГИС </vt:lpstr>
      <vt:lpstr>Спасибо за внимание!  ММО учителей информатики г.о. Химки   09.02.2016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ТОГИС - Технология Образования в Глобальной Информационной Сети</dc:title>
  <dc:creator>Тамара</dc:creator>
  <cp:lastModifiedBy>Тамара</cp:lastModifiedBy>
  <cp:revision>15</cp:revision>
  <dcterms:created xsi:type="dcterms:W3CDTF">2016-02-08T21:30:24Z</dcterms:created>
  <dcterms:modified xsi:type="dcterms:W3CDTF">2016-02-09T06:08:26Z</dcterms:modified>
</cp:coreProperties>
</file>