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0" r:id="rId4"/>
    <p:sldId id="261" r:id="rId5"/>
    <p:sldId id="262" r:id="rId6"/>
    <p:sldId id="263" r:id="rId7"/>
    <p:sldId id="258" r:id="rId8"/>
    <p:sldId id="260" r:id="rId9"/>
    <p:sldId id="259" r:id="rId10"/>
    <p:sldId id="264" r:id="rId11"/>
    <p:sldId id="271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d.docs.live.net/e88a2a80152bded3/2-4/4%20&#1082;&#1083;&#1072;&#1089;&#1089;/&#1059;&#1088;.%2028%20&#1059;&#1087;&#1088;&#1072;&#1074;&#1083;&#1103;&#1102;&#1097;&#1077;&#1077;%20&#1074;&#1086;&#1079;&#1076;&#1077;&#1081;&#1089;&#1090;&#1074;&#1080;&#1077;/&#1044;&#1080;&#1085;&#1086;&#1079;&#1072;&#1074;&#1088;&#1080;&#1082;.wm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.nd.ru/informatics" TargetMode="External"/><Relationship Id="rId2" Type="http://schemas.openxmlformats.org/officeDocument/2006/relationships/hyperlink" Target="mailto:tamau@yandex.r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jpeg"/><Relationship Id="rId2" Type="http://schemas.openxmlformats.org/officeDocument/2006/relationships/video" Target="https://d.docs.live.net/e88a2a80152bded3/2-4/4%20&#1082;&#1083;&#1072;&#1089;&#1089;/&#1059;&#1088;.%2028%20&#1059;&#1087;&#1088;&#1072;&#1074;&#1083;&#1103;&#1102;&#1097;&#1077;&#1077;%20&#1074;&#1086;&#1079;&#1076;&#1077;&#1081;&#1089;&#1090;&#1074;&#1080;&#1077;/&#1055;&#1086;&#1076;&#1082;&#1083;&#1102;&#1095;&#1077;&#1085;&#1080;&#1077;%20&#1091;&#1089;&#1083;&#1091;&#1075;&#1080;%20&#1057;&#1073;&#1077;&#1088;&#1073;&#1072;&#1085;&#1082;%20&#1086;&#1085;%20&#1083;&#1072;&#1081;&#1085;._0001.wmv" TargetMode="External"/><Relationship Id="rId1" Type="http://schemas.openxmlformats.org/officeDocument/2006/relationships/audio" Target="https://d.docs.live.net/e88a2a80152bded3/2-4/4%20&#1082;&#1083;&#1072;&#1089;&#1089;/&#1059;&#1088;.%2028%20&#1059;&#1087;&#1088;&#1072;&#1074;&#1083;&#1103;&#1102;&#1097;&#1077;&#1077;%20&#1074;&#1086;&#1079;&#1076;&#1077;&#1081;&#1089;&#1090;&#1074;&#1080;&#1077;/Kiev%20vkz.wav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video" Target="https://d.docs.live.net/e88a2a80152bded3/2-4/4%20&#1082;&#1083;&#1072;&#1089;&#1089;/&#1059;&#1088;.%2028%20&#1059;&#1087;&#1088;&#1072;&#1074;&#1083;&#1103;&#1102;&#1097;&#1077;&#1077;%20&#1074;&#1086;&#1079;&#1076;&#1077;&#1081;&#1089;&#1090;&#1074;&#1080;&#1077;/&#1052;&#1077;&#1090;&#1088;&#1086;_0001.wmv" TargetMode="External"/><Relationship Id="rId7" Type="http://schemas.openxmlformats.org/officeDocument/2006/relationships/image" Target="../media/image19.png"/><Relationship Id="rId2" Type="http://schemas.openxmlformats.org/officeDocument/2006/relationships/video" Target="https://d.docs.live.net/e88a2a80152bded3/2-4/4%20&#1082;&#1083;&#1072;&#1089;&#1089;/&#1059;&#1088;.%2028%20&#1059;&#1087;&#1088;&#1072;&#1074;&#1083;&#1103;&#1102;&#1097;&#1077;&#1077;%20&#1074;&#1086;&#1079;&#1076;&#1077;&#1081;&#1089;&#1090;&#1074;&#1080;&#1077;/&#1089;&#1082;&#1072;&#1085;&#1077;&#1088;.wmv" TargetMode="External"/><Relationship Id="rId1" Type="http://schemas.openxmlformats.org/officeDocument/2006/relationships/video" Target="https://d.docs.live.net/e88a2a80152bded3/2-4/4%20&#1082;&#1083;&#1072;&#1089;&#1089;/&#1059;&#1088;.%2028%20&#1059;&#1087;&#1088;&#1072;&#1074;&#1083;&#1103;&#1102;&#1097;&#1077;&#1077;%20&#1074;&#1086;&#1079;&#1076;&#1077;&#1081;&#1089;&#1090;&#1074;&#1080;&#1077;/YouTube_0001.wmv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Итоги первого занятия в дистанционной форме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457200" y="1600200"/>
            <a:ext cx="518637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C1F0D1-F2A2-4360-B53E-7381FC0C5814}"/>
              </a:ext>
            </a:extLst>
          </p:cNvPr>
          <p:cNvSpPr/>
          <p:nvPr/>
        </p:nvSpPr>
        <p:spPr>
          <a:xfrm>
            <a:off x="0" y="1600200"/>
            <a:ext cx="914400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/>
              <a:t>Вы все молодцы! И вы, ребята, и вы, уважаемые родители.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/>
              <a:t>Но все же прошу присылать ДЗ в течение шести дней – в воскресенье я работы проверять не буду. Мы все должны отдыхать. </a:t>
            </a:r>
            <a:r>
              <a:rPr lang="ru-RU" sz="2800" dirty="0">
                <a:solidFill>
                  <a:srgbClr val="FF0000"/>
                </a:solidFill>
              </a:rPr>
              <a:t>И ПИШИТЕ класс, букву, фамилию, имя ВСЕГДА</a:t>
            </a:r>
            <a:endParaRPr lang="ru-RU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/>
              <a:t>Ещё одно: внимательно читайте задания. Если нет возможности сделать задание на компьютере или смартфоне, сделайте в тетради в клеточку. Но вы почти все сделали текстовый документ!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/>
              <a:t>В журнале появится задание «</a:t>
            </a:r>
            <a:r>
              <a:rPr lang="ru-RU" sz="2500" dirty="0" err="1"/>
              <a:t>Образовариум</a:t>
            </a:r>
            <a:r>
              <a:rPr lang="ru-RU" sz="2500" dirty="0"/>
              <a:t>», здесь я буду выставлять оценки (только «5» и «4») за скриншоты  последней странички в разделе «Проверь себя». Но это необязательно, только по желанию.</a:t>
            </a:r>
          </a:p>
        </p:txBody>
      </p:sp>
      <p:pic>
        <p:nvPicPr>
          <p:cNvPr id="10" name="Рисунок 9" descr="Хлопать в ладоши">
            <a:extLst>
              <a:ext uri="{FF2B5EF4-FFF2-40B4-BE49-F238E27FC236}">
                <a16:creationId xmlns:a16="http://schemas.microsoft.com/office/drawing/2014/main" id="{BAAADDF3-8968-45E8-983C-42107D040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4772" y="1600200"/>
            <a:ext cx="504056" cy="504056"/>
          </a:xfrm>
          <a:prstGeom prst="rect">
            <a:avLst/>
          </a:prstGeom>
        </p:spPr>
      </p:pic>
      <p:pic>
        <p:nvPicPr>
          <p:cNvPr id="12" name="Рисунок 11" descr="Знак одобрения">
            <a:extLst>
              <a:ext uri="{FF2B5EF4-FFF2-40B4-BE49-F238E27FC236}">
                <a16:creationId xmlns:a16="http://schemas.microsoft.com/office/drawing/2014/main" id="{D99468C2-2BA4-4279-B378-1B0136286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1880" y="4293096"/>
            <a:ext cx="457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Прочитай и запомни: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8715436" cy="207170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solidFill>
                  <a:schemeClr val="bg1"/>
                </a:solidFill>
              </a:rPr>
              <a:t>    Управляющее воздействие  - это информация для человека или сигнал для технического устройства.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3571877"/>
            <a:ext cx="8715436" cy="207170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/>
              <a:t>    </a:t>
            </a:r>
            <a:r>
              <a:rPr lang="ru-RU" sz="3600" b="1" dirty="0">
                <a:solidFill>
                  <a:schemeClr val="bg1"/>
                </a:solidFill>
              </a:rPr>
              <a:t>Управляющее воздействие направлено на объект управления с целью на него повлиять.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Рабочая тетрадь стр. 74-75 номер 1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5DADC73-833E-4663-858A-5306660B9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48" y="1166018"/>
            <a:ext cx="8229600" cy="5691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На рисунке сторож, у него в руках колотушка. Сторож ударяет в нее, когда идет рядом с яблоневым садом.</a:t>
            </a:r>
          </a:p>
          <a:p>
            <a:pPr marL="0" indent="0" algn="r">
              <a:buNone/>
            </a:pPr>
            <a:r>
              <a:rPr lang="ru-RU" sz="2400" dirty="0"/>
              <a:t>                           Напиши в чате слова по            </a:t>
            </a:r>
          </a:p>
          <a:p>
            <a:pPr marL="0" indent="0" algn="r">
              <a:buNone/>
            </a:pPr>
            <a:r>
              <a:rPr lang="ru-RU" sz="2400" dirty="0"/>
              <a:t> порядку строк в таблице:</a:t>
            </a:r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r>
              <a:rPr lang="ru-RU" sz="2400" dirty="0"/>
              <a:t>Ответь на вопросы в чате:</a:t>
            </a:r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           </a:t>
            </a:r>
          </a:p>
        </p:txBody>
      </p:sp>
      <p:pic>
        <p:nvPicPr>
          <p:cNvPr id="11" name="Рисунок 10" descr="Изображение выглядит как фотография, черный, стары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C61C87AE-FAB5-4F9E-94D6-CF147EB26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0" y="2342270"/>
            <a:ext cx="2474826" cy="293833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6A0836B-1CE5-45B8-AF4F-C88E3A126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2767323"/>
            <a:ext cx="5629275" cy="189701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23C6B3C-48C0-4CDF-803D-D86236046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92" y="5173662"/>
            <a:ext cx="56292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0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Физминутка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pic>
        <p:nvPicPr>
          <p:cNvPr id="5" name="Динозаврик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1500174"/>
            <a:ext cx="7123312" cy="5000660"/>
          </a:xfrm>
          <a:prstGeom prst="rect">
            <a:avLst/>
          </a:prstGeom>
        </p:spPr>
      </p:pic>
      <p:pic>
        <p:nvPicPr>
          <p:cNvPr id="6" name="Picture 8" descr="http://im8-tub-ru.yandex.net/i?id=60271001-0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6143644"/>
            <a:ext cx="476240" cy="357180"/>
          </a:xfrm>
          <a:prstGeom prst="rect">
            <a:avLst/>
          </a:prstGeom>
          <a:noFill/>
        </p:spPr>
      </p:pic>
      <p:pic>
        <p:nvPicPr>
          <p:cNvPr id="1032" name="Picture 8" descr="http://www.joanfriedlander.com/wp-content/uploads/2012/07/pom-pom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857364"/>
            <a:ext cx="4429156" cy="3720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462300"/>
                </a:solidFill>
              </a:rPr>
              <a:t>Домашнее задание</a:t>
            </a: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457200" y="1628800"/>
            <a:ext cx="8229600" cy="4497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457200" indent="-457200">
              <a:buFontTx/>
              <a:buAutoNum type="arabicPeriod"/>
            </a:pPr>
            <a:r>
              <a:rPr lang="ru-RU" sz="5400" dirty="0"/>
              <a:t>Читать учебник стр. 76-84. Стр. 82-83 «Выполни». Файл вышли письмом на адрес </a:t>
            </a:r>
            <a:r>
              <a:rPr lang="en-US" sz="5400" dirty="0">
                <a:hlinkClick r:id="rId2"/>
              </a:rPr>
              <a:t>tamau@yandex.ru</a:t>
            </a:r>
            <a:r>
              <a:rPr lang="en-US" sz="5400" dirty="0"/>
              <a:t> </a:t>
            </a:r>
            <a:endParaRPr lang="ru-RU" sz="5400" dirty="0"/>
          </a:p>
          <a:p>
            <a:r>
              <a:rPr lang="ru-RU" sz="5400" dirty="0"/>
              <a:t>Не забудь в теме письма указать 4буква Фамилия Имя.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5400" dirty="0"/>
              <a:t>2. Рабочая тетрадь Стр. 74 – 78 № 2,3,4. Скриншот пришли на адрес </a:t>
            </a:r>
            <a:r>
              <a:rPr lang="en-US" sz="5400" dirty="0">
                <a:hlinkClick r:id="rId2"/>
              </a:rPr>
              <a:t>tamau@yandex.ru</a:t>
            </a:r>
            <a:r>
              <a:rPr lang="en-US" sz="5400" dirty="0"/>
              <a:t> </a:t>
            </a:r>
            <a:r>
              <a:rPr lang="ru-RU" sz="5400" dirty="0"/>
              <a:t>Не забудь в теме письма указать 4буква Фамилия Имя.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5400" dirty="0"/>
              <a:t> 3. По желанию. Платформа </a:t>
            </a:r>
            <a:r>
              <a:rPr lang="ru-RU" sz="5400" dirty="0" err="1"/>
              <a:t>Образовариум</a:t>
            </a:r>
            <a:r>
              <a:rPr lang="ru-RU" sz="5500" dirty="0"/>
              <a:t>: </a:t>
            </a:r>
            <a:r>
              <a:rPr lang="ru-RU" sz="5500" dirty="0">
                <a:hlinkClick r:id="rId3"/>
              </a:rPr>
              <a:t>Тема 22. Управляющее воздействие и средство управления</a:t>
            </a:r>
            <a:r>
              <a:rPr lang="ru-RU" sz="5400" dirty="0"/>
              <a:t>. Задания выполняй только те, в которых говорится об управляющем воздействии. Скриншот пришли на адрес </a:t>
            </a:r>
            <a:r>
              <a:rPr lang="en-US" sz="5400" dirty="0">
                <a:hlinkClick r:id="rId2"/>
              </a:rPr>
              <a:t>tamau@yandex.ru</a:t>
            </a:r>
            <a:r>
              <a:rPr lang="en-US" sz="5400" dirty="0"/>
              <a:t> </a:t>
            </a:r>
            <a:r>
              <a:rPr lang="ru-RU" sz="5400" dirty="0"/>
              <a:t>Не забудь в теме письма указать 4класс Фамилия Имя.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Анкета по итогам первой недели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5400" b="1" dirty="0"/>
              <a:t>В чат пишите номер вопроса и ставьте + или –</a:t>
            </a:r>
          </a:p>
          <a:p>
            <a:pPr marL="0" indent="0">
              <a:buNone/>
            </a:pPr>
            <a:r>
              <a:rPr lang="ru-RU" sz="5400" dirty="0"/>
              <a:t>1 Презентация была понятна?</a:t>
            </a:r>
          </a:p>
          <a:p>
            <a:pPr marL="0" indent="0">
              <a:buNone/>
            </a:pPr>
            <a:r>
              <a:rPr lang="ru-RU" sz="5400" dirty="0"/>
              <a:t>2 Успевал ответить в чате?</a:t>
            </a:r>
          </a:p>
          <a:p>
            <a:pPr marL="0" indent="0">
              <a:buNone/>
            </a:pPr>
            <a:r>
              <a:rPr lang="ru-RU" sz="5400" dirty="0"/>
              <a:t>3 Мешали тебе ответы других ребят?</a:t>
            </a:r>
          </a:p>
          <a:p>
            <a:pPr marL="0" indent="0">
              <a:buNone/>
            </a:pPr>
            <a:r>
              <a:rPr lang="ru-RU" sz="5400" dirty="0"/>
              <a:t>4 Мешали записи не по теме урока?</a:t>
            </a:r>
          </a:p>
          <a:p>
            <a:pPr marL="0" indent="0">
              <a:buNone/>
            </a:pPr>
            <a:r>
              <a:rPr lang="ru-RU" sz="5400" dirty="0"/>
              <a:t>5 Удалось зарегистрироваться на    платформе </a:t>
            </a:r>
            <a:r>
              <a:rPr lang="ru-RU" sz="5400" dirty="0" err="1"/>
              <a:t>Образовариум</a:t>
            </a:r>
            <a:r>
              <a:rPr lang="ru-RU" sz="5400" dirty="0"/>
              <a:t>?</a:t>
            </a:r>
          </a:p>
          <a:p>
            <a:pPr marL="0" indent="0">
              <a:buNone/>
            </a:pPr>
            <a:r>
              <a:rPr lang="ru-RU" sz="5400" dirty="0"/>
              <a:t>6 Понравился урок на </a:t>
            </a:r>
            <a:r>
              <a:rPr lang="ru-RU" sz="5400" dirty="0" err="1"/>
              <a:t>Образовариуме</a:t>
            </a:r>
            <a:r>
              <a:rPr lang="ru-RU" sz="5400" dirty="0"/>
              <a:t>?</a:t>
            </a:r>
          </a:p>
          <a:p>
            <a:pPr algn="ctr">
              <a:buNone/>
            </a:pP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Разбор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домашней работы:</a:t>
            </a:r>
          </a:p>
        </p:txBody>
      </p:sp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5186370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РТ.  С. 66 – 71 № 3,4,5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Самая распространённая ошибка была в номере 5: </a:t>
            </a:r>
            <a:r>
              <a:rPr lang="ru-RU" sz="2400" b="1" dirty="0">
                <a:solidFill>
                  <a:srgbClr val="FF0000"/>
                </a:solidFill>
              </a:rPr>
              <a:t>цель управления </a:t>
            </a:r>
            <a:r>
              <a:rPr lang="ru-RU" sz="2400" b="1" dirty="0">
                <a:solidFill>
                  <a:srgbClr val="002060"/>
                </a:solidFill>
              </a:rPr>
              <a:t>Емели вёдрами.</a:t>
            </a:r>
          </a:p>
          <a:p>
            <a:pPr>
              <a:buNone/>
            </a:pPr>
            <a:r>
              <a:rPr lang="ru-RU" sz="2400" b="1" dirty="0">
                <a:solidFill>
                  <a:srgbClr val="FF0000"/>
                </a:solidFill>
              </a:rPr>
              <a:t>Ожидаемый результат </a:t>
            </a:r>
            <a:r>
              <a:rPr lang="ru-RU" sz="2400" b="1" dirty="0">
                <a:solidFill>
                  <a:srgbClr val="002060"/>
                </a:solidFill>
              </a:rPr>
              <a:t>– чтобы вёдра сами донесли воду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Задание в учебнике стр.74 «Выполни» почему-то не все смогли найти. Ключевое слово – «Выполни»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Будьте внимательны! Внимательно читайте ДЗ.</a:t>
            </a:r>
          </a:p>
        </p:txBody>
      </p:sp>
      <p:pic>
        <p:nvPicPr>
          <p:cNvPr id="5" name="Picture 2" descr="Информатика : учебник для 4 класса : в 2 ч., Ч.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429000"/>
            <a:ext cx="2214857" cy="2852736"/>
          </a:xfrm>
          <a:prstGeom prst="rect">
            <a:avLst/>
          </a:prstGeom>
          <a:noFill/>
        </p:spPr>
      </p:pic>
      <p:pic>
        <p:nvPicPr>
          <p:cNvPr id="6" name="Picture 4" descr="Информатика : рабочая тетрадь для 4 класса : в 2 ч., Ч.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6837" y="1124744"/>
            <a:ext cx="2225482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85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Давай повторим: </a:t>
            </a:r>
            <a:r>
              <a:rPr lang="ru-RU" b="1" dirty="0"/>
              <a:t>напиши в чат соответствующую букву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412776"/>
            <a:ext cx="8929718" cy="507589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462300"/>
                </a:solidFill>
              </a:rPr>
              <a:t>1</a:t>
            </a:r>
            <a:r>
              <a:rPr lang="ru-RU" sz="3600" b="1" dirty="0">
                <a:solidFill>
                  <a:srgbClr val="462300"/>
                </a:solidFill>
              </a:rPr>
              <a:t>.</a:t>
            </a:r>
            <a:r>
              <a:rPr lang="ru-RU" sz="3600" dirty="0">
                <a:solidFill>
                  <a:srgbClr val="462300"/>
                </a:solidFill>
              </a:rPr>
              <a:t> </a:t>
            </a:r>
            <a:r>
              <a:rPr lang="ru-RU" sz="4000" b="1" dirty="0">
                <a:solidFill>
                  <a:srgbClr val="462300"/>
                </a:solidFill>
              </a:rPr>
              <a:t>Что такое цель управления?</a:t>
            </a:r>
          </a:p>
          <a:p>
            <a:pPr algn="just">
              <a:buNone/>
            </a:pPr>
            <a:r>
              <a:rPr lang="ru-RU" sz="4000" b="1" dirty="0">
                <a:solidFill>
                  <a:srgbClr val="462300"/>
                </a:solidFill>
              </a:rPr>
              <a:t>А Ожидаемый результат, то, что хочет изменить или сохранить  управляющий объект</a:t>
            </a:r>
          </a:p>
          <a:p>
            <a:pPr algn="just">
              <a:buNone/>
            </a:pPr>
            <a:r>
              <a:rPr lang="ru-RU" sz="4000" b="1" dirty="0">
                <a:solidFill>
                  <a:srgbClr val="462300"/>
                </a:solidFill>
              </a:rPr>
              <a:t>Б То, что хочет объект управления</a:t>
            </a:r>
          </a:p>
          <a:p>
            <a:pPr algn="just">
              <a:buNone/>
            </a:pPr>
            <a:r>
              <a:rPr lang="ru-RU" sz="4000" b="1" dirty="0">
                <a:solidFill>
                  <a:srgbClr val="462300"/>
                </a:solidFill>
              </a:rPr>
              <a:t>2. Приведи пример из своей жизни, когда тобой управляли с целью чему - </a:t>
            </a:r>
            <a:r>
              <a:rPr lang="ru-RU" sz="4000" b="1" dirty="0" err="1">
                <a:solidFill>
                  <a:srgbClr val="462300"/>
                </a:solidFill>
              </a:rPr>
              <a:t>нибудь</a:t>
            </a:r>
            <a:r>
              <a:rPr lang="ru-RU" sz="4000" b="1" dirty="0">
                <a:solidFill>
                  <a:srgbClr val="462300"/>
                </a:solidFill>
              </a:rPr>
              <a:t> научить.</a:t>
            </a:r>
          </a:p>
          <a:p>
            <a:pPr algn="just">
              <a:buNone/>
            </a:pPr>
            <a:r>
              <a:rPr lang="ru-RU" sz="4000" b="1" dirty="0">
                <a:solidFill>
                  <a:srgbClr val="462300"/>
                </a:solidFill>
              </a:rPr>
              <a:t>   Проговори вслух</a:t>
            </a:r>
          </a:p>
          <a:p>
            <a:pPr algn="just">
              <a:buNone/>
            </a:pPr>
            <a:r>
              <a:rPr lang="ru-RU" sz="4000" b="1" dirty="0">
                <a:solidFill>
                  <a:srgbClr val="462300"/>
                </a:solidFill>
              </a:rPr>
              <a:t>3. Можно ли управлять объектом без всякой цели? Что из этого получится?</a:t>
            </a:r>
          </a:p>
          <a:p>
            <a:pPr algn="just">
              <a:buNone/>
            </a:pPr>
            <a:r>
              <a:rPr lang="ru-RU" sz="4000" b="1" dirty="0">
                <a:solidFill>
                  <a:srgbClr val="462300"/>
                </a:solidFill>
              </a:rPr>
              <a:t>А То, что задумано</a:t>
            </a:r>
          </a:p>
          <a:p>
            <a:pPr algn="just">
              <a:buNone/>
            </a:pPr>
            <a:r>
              <a:rPr lang="ru-RU" sz="4000" b="1" dirty="0">
                <a:solidFill>
                  <a:srgbClr val="462300"/>
                </a:solidFill>
              </a:rPr>
              <a:t>Б Непредсказуемый результат</a:t>
            </a: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Назови способы управления для данных ситуаций:</a:t>
            </a:r>
          </a:p>
        </p:txBody>
      </p:sp>
      <p:pic>
        <p:nvPicPr>
          <p:cNvPr id="16386" name="Picture 2" descr="http://im6-tub-ru.yandex.net/i?id=482095602-0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2786082" cy="1857388"/>
          </a:xfrm>
          <a:prstGeom prst="rect">
            <a:avLst/>
          </a:prstGeom>
          <a:noFill/>
        </p:spPr>
      </p:pic>
      <p:pic>
        <p:nvPicPr>
          <p:cNvPr id="16388" name="Picture 4" descr="http://www.driversedguru.com/wp-content/gallery/jamie-gallery/Foot%20on%20Brake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7500" r="12500"/>
          <a:stretch>
            <a:fillRect/>
          </a:stretch>
        </p:blipFill>
        <p:spPr bwMode="auto">
          <a:xfrm>
            <a:off x="642910" y="4071942"/>
            <a:ext cx="2786082" cy="1958964"/>
          </a:xfrm>
          <a:prstGeom prst="rect">
            <a:avLst/>
          </a:prstGeom>
          <a:noFill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000240"/>
            <a:ext cx="41636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85786" y="6143644"/>
            <a:ext cx="257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Контактное управление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9190" y="6143644"/>
            <a:ext cx="234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Звуковое управление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71472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 урока: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1428736"/>
            <a:ext cx="8929718" cy="3143272"/>
            <a:chOff x="0" y="1428736"/>
            <a:chExt cx="8929718" cy="3143272"/>
          </a:xfrm>
        </p:grpSpPr>
        <p:sp>
          <p:nvSpPr>
            <p:cNvPr id="12" name="Овал 11"/>
            <p:cNvSpPr/>
            <p:nvPr/>
          </p:nvSpPr>
          <p:spPr>
            <a:xfrm>
              <a:off x="0" y="1571612"/>
              <a:ext cx="3071802" cy="12858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Контактное управление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143240" y="1500174"/>
              <a:ext cx="3071802" cy="1357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Звуковое управление</a:t>
              </a:r>
            </a:p>
          </p:txBody>
        </p:sp>
        <p:sp>
          <p:nvSpPr>
            <p:cNvPr id="14" name="Овал 13"/>
            <p:cNvSpPr/>
            <p:nvPr/>
          </p:nvSpPr>
          <p:spPr>
            <a:xfrm>
              <a:off x="6215074" y="1428736"/>
              <a:ext cx="2714644" cy="1357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____?_____</a:t>
              </a:r>
            </a:p>
            <a:p>
              <a:pPr algn="ctr"/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управление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85720" y="3643314"/>
              <a:ext cx="8358246" cy="9286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/>
                <a:t>Управляющее воздействие</a:t>
              </a:r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1357290" y="2928934"/>
              <a:ext cx="428628" cy="71438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4572000" y="2928934"/>
              <a:ext cx="428628" cy="71438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7358082" y="2928934"/>
              <a:ext cx="428628" cy="71438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8F593B0-1979-47C9-9157-DA4175CFE3A4}"/>
              </a:ext>
            </a:extLst>
          </p:cNvPr>
          <p:cNvSpPr txBox="1"/>
          <p:nvPr/>
        </p:nvSpPr>
        <p:spPr>
          <a:xfrm>
            <a:off x="457200" y="6072206"/>
            <a:ext cx="148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зрительное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1BDCD-EFE3-4BF0-9249-9F2665645F7E}"/>
              </a:ext>
            </a:extLst>
          </p:cNvPr>
          <p:cNvSpPr txBox="1"/>
          <p:nvPr/>
        </p:nvSpPr>
        <p:spPr>
          <a:xfrm>
            <a:off x="3275856" y="6030906"/>
            <a:ext cx="12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 звуковое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E9C16-14CA-4509-B9D1-9701387F3669}"/>
              </a:ext>
            </a:extLst>
          </p:cNvPr>
          <p:cNvSpPr txBox="1"/>
          <p:nvPr/>
        </p:nvSpPr>
        <p:spPr>
          <a:xfrm>
            <a:off x="5000628" y="6072206"/>
            <a:ext cx="146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 контактное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0" grpId="1"/>
      <p:bldP spid="11" grpId="1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6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Ответь на вопросы и назови цель урока: </a:t>
            </a:r>
            <a:r>
              <a:rPr lang="ru-RU" b="1" dirty="0"/>
              <a:t>напиши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23478"/>
            <a:ext cx="7902050" cy="25055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/>
              <a:t>1. Почему на схеме в одной из фигур стоит знак вопроса? ключевое слово: </a:t>
            </a:r>
          </a:p>
          <a:p>
            <a:pPr marL="0" indent="0">
              <a:buNone/>
            </a:pPr>
            <a:r>
              <a:rPr lang="ru-RU" sz="8000" dirty="0"/>
              <a:t>Зрительное</a:t>
            </a:r>
          </a:p>
          <a:p>
            <a:pPr marL="0" indent="0">
              <a:buNone/>
            </a:pPr>
            <a:r>
              <a:rPr lang="ru-RU" sz="8000" dirty="0"/>
              <a:t>2. Почему стрелки на схеме указывают на один и тот же термин? Два ключевых слова: </a:t>
            </a:r>
          </a:p>
          <a:p>
            <a:pPr marL="0" indent="0">
              <a:buNone/>
            </a:pPr>
            <a:r>
              <a:rPr lang="ru-RU" sz="8000" dirty="0"/>
              <a:t>Способ управления</a:t>
            </a:r>
          </a:p>
          <a:p>
            <a:pPr marL="0" indent="0">
              <a:buNone/>
            </a:pPr>
            <a:r>
              <a:rPr lang="ru-RU" sz="8000" dirty="0"/>
              <a:t>3. Управляющее воздействие направлено на …, выбери букву:</a:t>
            </a:r>
          </a:p>
          <a:p>
            <a:pPr marL="0" indent="0">
              <a:buNone/>
            </a:pPr>
            <a:r>
              <a:rPr lang="ru-RU" sz="8000" dirty="0"/>
              <a:t> А управляющий объект     </a:t>
            </a:r>
          </a:p>
          <a:p>
            <a:pPr marL="0" indent="0">
              <a:buNone/>
            </a:pPr>
            <a:r>
              <a:rPr lang="ru-RU" sz="8000" dirty="0"/>
              <a:t> Б объект управления 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14282" y="3857628"/>
            <a:ext cx="8643998" cy="2428892"/>
            <a:chOff x="0" y="1428736"/>
            <a:chExt cx="8929718" cy="3143272"/>
          </a:xfrm>
        </p:grpSpPr>
        <p:sp>
          <p:nvSpPr>
            <p:cNvPr id="5" name="Овал 4"/>
            <p:cNvSpPr/>
            <p:nvPr/>
          </p:nvSpPr>
          <p:spPr>
            <a:xfrm>
              <a:off x="0" y="1571612"/>
              <a:ext cx="3071802" cy="12858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Контактное управление</a:t>
              </a:r>
            </a:p>
          </p:txBody>
        </p:sp>
        <p:sp>
          <p:nvSpPr>
            <p:cNvPr id="6" name="Овал 5"/>
            <p:cNvSpPr/>
            <p:nvPr/>
          </p:nvSpPr>
          <p:spPr>
            <a:xfrm>
              <a:off x="3143240" y="1500174"/>
              <a:ext cx="3071802" cy="1357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Звуковое управление</a:t>
              </a:r>
            </a:p>
          </p:txBody>
        </p:sp>
        <p:sp>
          <p:nvSpPr>
            <p:cNvPr id="7" name="Овал 6"/>
            <p:cNvSpPr/>
            <p:nvPr/>
          </p:nvSpPr>
          <p:spPr>
            <a:xfrm>
              <a:off x="6215074" y="1428736"/>
              <a:ext cx="2714644" cy="1357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____?_____</a:t>
              </a:r>
            </a:p>
            <a:p>
              <a:pPr algn="ctr"/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управление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5720" y="3643314"/>
              <a:ext cx="8358246" cy="9286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управляющее воздействие</a:t>
              </a: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1357290" y="2928934"/>
              <a:ext cx="428628" cy="71438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572000" y="2928934"/>
              <a:ext cx="428628" cy="71438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7358082" y="2928934"/>
              <a:ext cx="428628" cy="71438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Рассмотри рисунки. Послушай. Назови формы управляющего воздействия на человека</a:t>
            </a:r>
          </a:p>
        </p:txBody>
      </p:sp>
      <p:pic>
        <p:nvPicPr>
          <p:cNvPr id="4" name="Рисунок 3" descr="табло.jpg"/>
          <p:cNvPicPr>
            <a:picLocks noChangeAspect="1"/>
          </p:cNvPicPr>
          <p:nvPr/>
        </p:nvPicPr>
        <p:blipFill>
          <a:blip r:embed="rId4"/>
          <a:srcRect l="1271"/>
          <a:stretch>
            <a:fillRect/>
          </a:stretch>
        </p:blipFill>
        <p:spPr>
          <a:xfrm>
            <a:off x="1785918" y="1643050"/>
            <a:ext cx="4145813" cy="1793554"/>
          </a:xfrm>
          <a:prstGeom prst="rect">
            <a:avLst/>
          </a:prstGeom>
        </p:spPr>
      </p:pic>
      <p:pic>
        <p:nvPicPr>
          <p:cNvPr id="5" name="Kiev vkz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572264" y="1785926"/>
            <a:ext cx="1643074" cy="1643074"/>
          </a:xfrm>
          <a:prstGeom prst="rect">
            <a:avLst/>
          </a:prstGeom>
        </p:spPr>
      </p:pic>
      <p:pic>
        <p:nvPicPr>
          <p:cNvPr id="2050" name="Picture 2" descr="http://www.leds.ru/files/ti_d100_3x(2r+3r)_b.jpg"/>
          <p:cNvPicPr>
            <a:picLocks noChangeAspect="1" noChangeArrowheads="1"/>
          </p:cNvPicPr>
          <p:nvPr/>
        </p:nvPicPr>
        <p:blipFill>
          <a:blip r:embed="rId6"/>
          <a:srcRect l="13941" t="9978" r="16351" b="13524"/>
          <a:stretch>
            <a:fillRect/>
          </a:stretch>
        </p:blipFill>
        <p:spPr bwMode="auto">
          <a:xfrm>
            <a:off x="4000496" y="4000504"/>
            <a:ext cx="2143140" cy="1928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164305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 вокзале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3500438"/>
            <a:ext cx="95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банке</a:t>
            </a:r>
          </a:p>
        </p:txBody>
      </p:sp>
      <p:pic>
        <p:nvPicPr>
          <p:cNvPr id="2054" name="Picture 6" descr="http://www.skat-vending.com/chronicle/img/page38_3.jpg"/>
          <p:cNvPicPr>
            <a:picLocks noChangeAspect="1" noChangeArrowheads="1"/>
          </p:cNvPicPr>
          <p:nvPr/>
        </p:nvPicPr>
        <p:blipFill>
          <a:blip r:embed="rId7"/>
          <a:srcRect l="22109" t="18127" b="11631"/>
          <a:stretch>
            <a:fillRect/>
          </a:stretch>
        </p:blipFill>
        <p:spPr bwMode="auto">
          <a:xfrm flipH="1">
            <a:off x="928662" y="4000504"/>
            <a:ext cx="2928958" cy="1931866"/>
          </a:xfrm>
          <a:prstGeom prst="rect">
            <a:avLst/>
          </a:prstGeom>
          <a:noFill/>
        </p:spPr>
      </p:pic>
      <p:pic>
        <p:nvPicPr>
          <p:cNvPr id="11" name="Подключение услуги Сбербанк он лайн._0001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286512" y="4000504"/>
            <a:ext cx="2667019" cy="20002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57422" y="3429000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Зрительное управление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3636" y="3429000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Звуковое управление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7356" y="607220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Зрительное управление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28" y="592933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Зрительное  и звуковое управление</a:t>
            </a:r>
          </a:p>
        </p:txBody>
      </p:sp>
      <p:pic>
        <p:nvPicPr>
          <p:cNvPr id="2056" name="Picture 8" descr="http://im8-tub-ru.yandex.net/i?id=60271001-03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58" y="3000372"/>
            <a:ext cx="476240" cy="357180"/>
          </a:xfrm>
          <a:prstGeom prst="rect">
            <a:avLst/>
          </a:prstGeom>
          <a:noFill/>
        </p:spPr>
      </p:pic>
      <p:pic>
        <p:nvPicPr>
          <p:cNvPr id="20" name="Picture 8" descr="http://im8-tub-ru.yandex.net/i?id=60271001-03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29652" y="5643578"/>
            <a:ext cx="476240" cy="35718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E070A3-AFEF-41EC-A65D-BEB1D0B5086F}"/>
              </a:ext>
            </a:extLst>
          </p:cNvPr>
          <p:cNvSpPr txBox="1"/>
          <p:nvPr/>
        </p:nvSpPr>
        <p:spPr>
          <a:xfrm>
            <a:off x="928662" y="274638"/>
            <a:ext cx="6739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Что получает человек во время управляющего воздействия на него?</a:t>
            </a:r>
          </a:p>
          <a:p>
            <a:r>
              <a:rPr lang="ru-RU" sz="2800" dirty="0"/>
              <a:t>Напиши одно слово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7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55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Сделай вывод: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960191"/>
            <a:ext cx="7215238" cy="1100657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>
                <a:solidFill>
                  <a:srgbClr val="C00000"/>
                </a:solidFill>
              </a:rPr>
              <a:t>   </a:t>
            </a:r>
            <a:r>
              <a:rPr lang="ru-RU" sz="4000" b="1" dirty="0">
                <a:solidFill>
                  <a:srgbClr val="C00000"/>
                </a:solidFill>
              </a:rPr>
              <a:t>Когда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462300"/>
                </a:solidFill>
              </a:rPr>
              <a:t>данные на электронном табло могут не служить управляющим воздействием на человека? Напиши букву:</a:t>
            </a:r>
          </a:p>
        </p:txBody>
      </p:sp>
      <p:pic>
        <p:nvPicPr>
          <p:cNvPr id="4" name="Рисунок 3" descr="табло.jpg"/>
          <p:cNvPicPr>
            <a:picLocks noChangeAspect="1"/>
          </p:cNvPicPr>
          <p:nvPr/>
        </p:nvPicPr>
        <p:blipFill>
          <a:blip r:embed="rId2"/>
          <a:srcRect l="1271"/>
          <a:stretch>
            <a:fillRect/>
          </a:stretch>
        </p:blipFill>
        <p:spPr>
          <a:xfrm>
            <a:off x="1331640" y="4634372"/>
            <a:ext cx="3671397" cy="1588313"/>
          </a:xfrm>
          <a:prstGeom prst="rect">
            <a:avLst/>
          </a:prstGeom>
        </p:spPr>
      </p:pic>
      <p:pic>
        <p:nvPicPr>
          <p:cNvPr id="5" name="Picture 2" descr="http://www.leds.ru/files/ti_d100_3x(2r+3r)_b.jpg"/>
          <p:cNvPicPr>
            <a:picLocks noChangeAspect="1" noChangeArrowheads="1"/>
          </p:cNvPicPr>
          <p:nvPr/>
        </p:nvPicPr>
        <p:blipFill>
          <a:blip r:embed="rId3"/>
          <a:srcRect l="13941" t="9978" r="16351" b="13524"/>
          <a:stretch>
            <a:fillRect/>
          </a:stretch>
        </p:blipFill>
        <p:spPr bwMode="auto">
          <a:xfrm>
            <a:off x="6300192" y="4620038"/>
            <a:ext cx="1772270" cy="1595043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62F159-C8A0-4EDA-BC39-B8B346AB0C12}"/>
              </a:ext>
            </a:extLst>
          </p:cNvPr>
          <p:cNvSpPr txBox="1"/>
          <p:nvPr/>
        </p:nvSpPr>
        <p:spPr>
          <a:xfrm>
            <a:off x="1547664" y="191683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 Информация нужна человеку</a:t>
            </a:r>
          </a:p>
          <a:p>
            <a:r>
              <a:rPr lang="ru-RU" sz="2400" dirty="0"/>
              <a:t>Б Информация не нужна человеку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13E61A-194A-4731-B91C-08EA3AF01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576610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8272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Подумай, что может служить управляющим воздействием на технические устройства?</a:t>
            </a:r>
          </a:p>
        </p:txBody>
      </p:sp>
      <p:pic>
        <p:nvPicPr>
          <p:cNvPr id="5" name="YouTube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 l="10345" t="13793" r="22414" b="24138"/>
          <a:stretch>
            <a:fillRect/>
          </a:stretch>
        </p:blipFill>
        <p:spPr>
          <a:xfrm>
            <a:off x="714347" y="1428736"/>
            <a:ext cx="3198835" cy="2214578"/>
          </a:xfrm>
          <a:prstGeom prst="rect">
            <a:avLst/>
          </a:prstGeom>
        </p:spPr>
      </p:pic>
      <p:pic>
        <p:nvPicPr>
          <p:cNvPr id="6" name="Picture 8" descr="http://im8-tub-ru.yandex.net/i?id=60271001-0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286124"/>
            <a:ext cx="476240" cy="357180"/>
          </a:xfrm>
          <a:prstGeom prst="rect">
            <a:avLst/>
          </a:prstGeom>
          <a:noFill/>
        </p:spPr>
      </p:pic>
      <p:pic>
        <p:nvPicPr>
          <p:cNvPr id="7" name="сканер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857752" y="1428736"/>
            <a:ext cx="3175001" cy="2214578"/>
          </a:xfrm>
          <a:prstGeom prst="rect">
            <a:avLst/>
          </a:prstGeom>
        </p:spPr>
      </p:pic>
      <p:pic>
        <p:nvPicPr>
          <p:cNvPr id="8" name="Picture 8" descr="http://im8-tub-ru.yandex.net/i?id=60271001-0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3214686"/>
            <a:ext cx="476240" cy="357180"/>
          </a:xfrm>
          <a:prstGeom prst="rect">
            <a:avLst/>
          </a:prstGeom>
          <a:noFill/>
        </p:spPr>
      </p:pic>
      <p:pic>
        <p:nvPicPr>
          <p:cNvPr id="9" name="Метро_0001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2754300" y="3916921"/>
            <a:ext cx="4318030" cy="2428892"/>
          </a:xfrm>
          <a:prstGeom prst="rect">
            <a:avLst/>
          </a:prstGeom>
        </p:spPr>
      </p:pic>
      <p:pic>
        <p:nvPicPr>
          <p:cNvPr id="10" name="Picture 8" descr="http://im8-tub-ru.yandex.net/i?id=60271001-0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6000768"/>
            <a:ext cx="476240" cy="3571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3786190"/>
            <a:ext cx="1722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Датчик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температуры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72330" y="3786190"/>
            <a:ext cx="1219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Световой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датчик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72330" y="5643578"/>
            <a:ext cx="1930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Компьютерное </a:t>
            </a:r>
          </a:p>
          <a:p>
            <a:pPr algn="ctr"/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уравление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867C6-D45B-47D2-A8DA-37F0270953F2}"/>
              </a:ext>
            </a:extLst>
          </p:cNvPr>
          <p:cNvSpPr txBox="1"/>
          <p:nvPr/>
        </p:nvSpPr>
        <p:spPr>
          <a:xfrm flipH="1">
            <a:off x="-1" y="4653136"/>
            <a:ext cx="3131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Что принимают эти устройства?</a:t>
            </a:r>
          </a:p>
          <a:p>
            <a:r>
              <a:rPr lang="ru-RU" sz="2400" dirty="0"/>
              <a:t>Напиши одно слово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709</Words>
  <Application>Microsoft Office PowerPoint</Application>
  <PresentationFormat>Экран (4:3)</PresentationFormat>
  <Paragraphs>106</Paragraphs>
  <Slides>13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Итоги первого занятия в дистанционной форме</vt:lpstr>
      <vt:lpstr>Анкета по итогам первой недели</vt:lpstr>
      <vt:lpstr>Разбор домашней работы:</vt:lpstr>
      <vt:lpstr>Давай повторим: напиши в чат соответствующую букву</vt:lpstr>
      <vt:lpstr>Назови способы управления для данных ситуаций:</vt:lpstr>
      <vt:lpstr>Ответь на вопросы и назови цель урока: напиши </vt:lpstr>
      <vt:lpstr>Рассмотри рисунки. Послушай. Назови формы управляющего воздействия на человека</vt:lpstr>
      <vt:lpstr>Сделай вывод:</vt:lpstr>
      <vt:lpstr>Подумай, что может служить управляющим воздействием на технические устройства?</vt:lpstr>
      <vt:lpstr>Прочитай и запомни:</vt:lpstr>
      <vt:lpstr>Рабочая тетрадь стр. 74-75 номер 1</vt:lpstr>
      <vt:lpstr>Физминутка: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Прочитай. Проанализируй ситуацию.</dc:title>
  <dc:creator>Тамара Унская</dc:creator>
  <cp:lastModifiedBy>Тамара Унская</cp:lastModifiedBy>
  <cp:revision>49</cp:revision>
  <dcterms:modified xsi:type="dcterms:W3CDTF">2020-04-12T18:21:10Z</dcterms:modified>
</cp:coreProperties>
</file>