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9" r:id="rId9"/>
    <p:sldId id="266" r:id="rId10"/>
    <p:sldId id="267" r:id="rId11"/>
    <p:sldId id="268" r:id="rId12"/>
    <p:sldId id="264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54" d="100"/>
          <a:sy n="54" d="100"/>
        </p:scale>
        <p:origin x="118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ACFCF-EABA-46D8-A066-3F039DC2CF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52CC6B1-43FF-4AC6-AADA-605C5864F86B}">
      <dgm:prSet phldrT="[Текст]" phldr="1"/>
      <dgm:spPr/>
      <dgm:t>
        <a:bodyPr/>
        <a:lstStyle/>
        <a:p>
          <a:endParaRPr lang="ru-RU" dirty="0"/>
        </a:p>
      </dgm:t>
    </dgm:pt>
    <dgm:pt modelId="{E5A104C9-FCA0-446D-9A5E-8DBBBCFEA1BB}" type="parTrans" cxnId="{B19585CC-BD17-4BD3-8BF6-894E4C86D8A4}">
      <dgm:prSet/>
      <dgm:spPr/>
      <dgm:t>
        <a:bodyPr/>
        <a:lstStyle/>
        <a:p>
          <a:endParaRPr lang="ru-RU"/>
        </a:p>
      </dgm:t>
    </dgm:pt>
    <dgm:pt modelId="{0FD479D4-205E-40A6-B124-A5E6E2551745}" type="sibTrans" cxnId="{B19585CC-BD17-4BD3-8BF6-894E4C86D8A4}">
      <dgm:prSet/>
      <dgm:spPr/>
      <dgm:t>
        <a:bodyPr/>
        <a:lstStyle/>
        <a:p>
          <a:endParaRPr lang="ru-RU"/>
        </a:p>
      </dgm:t>
    </dgm:pt>
    <dgm:pt modelId="{7FFC9CF0-5306-483A-83E5-8A0F9ACDE06E}">
      <dgm:prSet phldrT="[Текст]" phldr="1"/>
      <dgm:spPr/>
      <dgm:t>
        <a:bodyPr/>
        <a:lstStyle/>
        <a:p>
          <a:endParaRPr lang="ru-RU"/>
        </a:p>
      </dgm:t>
    </dgm:pt>
    <dgm:pt modelId="{FBC617C5-A19F-4479-8A26-3BDD25212B9E}" type="parTrans" cxnId="{340F24F1-EDD9-449E-9A8F-05E86C3AFAB9}">
      <dgm:prSet/>
      <dgm:spPr/>
      <dgm:t>
        <a:bodyPr/>
        <a:lstStyle/>
        <a:p>
          <a:endParaRPr lang="ru-RU"/>
        </a:p>
      </dgm:t>
    </dgm:pt>
    <dgm:pt modelId="{949E11E1-86D5-4AFD-ADE3-8B70751212E9}" type="sibTrans" cxnId="{340F24F1-EDD9-449E-9A8F-05E86C3AFAB9}">
      <dgm:prSet/>
      <dgm:spPr/>
      <dgm:t>
        <a:bodyPr/>
        <a:lstStyle/>
        <a:p>
          <a:endParaRPr lang="ru-RU"/>
        </a:p>
      </dgm:t>
    </dgm:pt>
    <dgm:pt modelId="{86754F66-477B-46A6-A68B-B82A1CB5EB77}">
      <dgm:prSet phldrT="[Текст]" phldr="1"/>
      <dgm:spPr/>
      <dgm:t>
        <a:bodyPr/>
        <a:lstStyle/>
        <a:p>
          <a:endParaRPr lang="ru-RU"/>
        </a:p>
      </dgm:t>
    </dgm:pt>
    <dgm:pt modelId="{8F4363EA-104A-44B9-AFE8-17D78FE5E1A5}" type="parTrans" cxnId="{72049474-5234-40BC-99BD-6A4BF94EF574}">
      <dgm:prSet/>
      <dgm:spPr/>
      <dgm:t>
        <a:bodyPr/>
        <a:lstStyle/>
        <a:p>
          <a:endParaRPr lang="ru-RU"/>
        </a:p>
      </dgm:t>
    </dgm:pt>
    <dgm:pt modelId="{D7077BB9-1426-4B20-A45F-8597455EB808}" type="sibTrans" cxnId="{72049474-5234-40BC-99BD-6A4BF94EF574}">
      <dgm:prSet/>
      <dgm:spPr/>
      <dgm:t>
        <a:bodyPr/>
        <a:lstStyle/>
        <a:p>
          <a:endParaRPr lang="ru-RU"/>
        </a:p>
      </dgm:t>
    </dgm:pt>
    <dgm:pt modelId="{29DC2954-112C-44D1-B855-31BC8054C4CF}" type="pres">
      <dgm:prSet presAssocID="{560ACFCF-EABA-46D8-A066-3F039DC2CFA9}" presName="compositeShape" presStyleCnt="0">
        <dgm:presLayoutVars>
          <dgm:dir/>
          <dgm:resizeHandles/>
        </dgm:presLayoutVars>
      </dgm:prSet>
      <dgm:spPr/>
    </dgm:pt>
    <dgm:pt modelId="{8AFDCE35-056C-4573-BBE0-BC99BE2D1D86}" type="pres">
      <dgm:prSet presAssocID="{560ACFCF-EABA-46D8-A066-3F039DC2CFA9}" presName="pyramid" presStyleLbl="node1" presStyleIdx="0" presStyleCnt="1" custLinFactNeighborX="12321" custLinFactNeighborY="622"/>
      <dgm:spPr/>
    </dgm:pt>
    <dgm:pt modelId="{966B4F8F-8B57-4B15-BB32-068F0E84EA3A}" type="pres">
      <dgm:prSet presAssocID="{560ACFCF-EABA-46D8-A066-3F039DC2CFA9}" presName="theList" presStyleCnt="0"/>
      <dgm:spPr/>
    </dgm:pt>
    <dgm:pt modelId="{45893815-E38E-4024-8512-FAE81EE1EA59}" type="pres">
      <dgm:prSet presAssocID="{B52CC6B1-43FF-4AC6-AADA-605C5864F86B}" presName="aNode" presStyleLbl="fgAcc1" presStyleIdx="0" presStyleCnt="3" custScaleX="251945" custLinFactNeighborX="-4797" custLinFactNeighborY="1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A3738-42D1-4CF2-B69F-38F70103B4D9}" type="pres">
      <dgm:prSet presAssocID="{B52CC6B1-43FF-4AC6-AADA-605C5864F86B}" presName="aSpace" presStyleCnt="0"/>
      <dgm:spPr/>
    </dgm:pt>
    <dgm:pt modelId="{89D1E8CD-0B42-4B71-8A26-78921DB20F0A}" type="pres">
      <dgm:prSet presAssocID="{7FFC9CF0-5306-483A-83E5-8A0F9ACDE06E}" presName="aNode" presStyleLbl="fgAcc1" presStyleIdx="1" presStyleCnt="3" custScaleX="251945" custLinFactNeighborX="-475" custLinFactNeighborY="11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13587-47A0-44B1-B100-2E2BC5DB115E}" type="pres">
      <dgm:prSet presAssocID="{7FFC9CF0-5306-483A-83E5-8A0F9ACDE06E}" presName="aSpace" presStyleCnt="0"/>
      <dgm:spPr/>
    </dgm:pt>
    <dgm:pt modelId="{AF16F841-44C6-479A-8BB1-C0274E0E9555}" type="pres">
      <dgm:prSet presAssocID="{86754F66-477B-46A6-A68B-B82A1CB5EB77}" presName="aNode" presStyleLbl="fgAcc1" presStyleIdx="2" presStyleCnt="3" custScaleX="249194" custLinFactNeighborX="-23176" custLinFactNeighborY="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82D1-D974-4F68-8539-4F3A5D8FD135}" type="pres">
      <dgm:prSet presAssocID="{86754F66-477B-46A6-A68B-B82A1CB5EB77}" presName="aSpace" presStyleCnt="0"/>
      <dgm:spPr/>
    </dgm:pt>
  </dgm:ptLst>
  <dgm:cxnLst>
    <dgm:cxn modelId="{C8DC8A62-4421-4C98-BC5A-CB2E5CB8D142}" type="presOf" srcId="{B52CC6B1-43FF-4AC6-AADA-605C5864F86B}" destId="{45893815-E38E-4024-8512-FAE81EE1EA59}" srcOrd="0" destOrd="0" presId="urn:microsoft.com/office/officeart/2005/8/layout/pyramid2"/>
    <dgm:cxn modelId="{B19585CC-BD17-4BD3-8BF6-894E4C86D8A4}" srcId="{560ACFCF-EABA-46D8-A066-3F039DC2CFA9}" destId="{B52CC6B1-43FF-4AC6-AADA-605C5864F86B}" srcOrd="0" destOrd="0" parTransId="{E5A104C9-FCA0-446D-9A5E-8DBBBCFEA1BB}" sibTransId="{0FD479D4-205E-40A6-B124-A5E6E2551745}"/>
    <dgm:cxn modelId="{A177B325-A3E3-413D-A4DF-0910692E2327}" type="presOf" srcId="{86754F66-477B-46A6-A68B-B82A1CB5EB77}" destId="{AF16F841-44C6-479A-8BB1-C0274E0E9555}" srcOrd="0" destOrd="0" presId="urn:microsoft.com/office/officeart/2005/8/layout/pyramid2"/>
    <dgm:cxn modelId="{340F24F1-EDD9-449E-9A8F-05E86C3AFAB9}" srcId="{560ACFCF-EABA-46D8-A066-3F039DC2CFA9}" destId="{7FFC9CF0-5306-483A-83E5-8A0F9ACDE06E}" srcOrd="1" destOrd="0" parTransId="{FBC617C5-A19F-4479-8A26-3BDD25212B9E}" sibTransId="{949E11E1-86D5-4AFD-ADE3-8B70751212E9}"/>
    <dgm:cxn modelId="{0FFD8EEE-9651-4489-A25E-949146EAA42E}" type="presOf" srcId="{7FFC9CF0-5306-483A-83E5-8A0F9ACDE06E}" destId="{89D1E8CD-0B42-4B71-8A26-78921DB20F0A}" srcOrd="0" destOrd="0" presId="urn:microsoft.com/office/officeart/2005/8/layout/pyramid2"/>
    <dgm:cxn modelId="{4893B580-053C-4095-8431-DDF0C4106117}" type="presOf" srcId="{560ACFCF-EABA-46D8-A066-3F039DC2CFA9}" destId="{29DC2954-112C-44D1-B855-31BC8054C4CF}" srcOrd="0" destOrd="0" presId="urn:microsoft.com/office/officeart/2005/8/layout/pyramid2"/>
    <dgm:cxn modelId="{72049474-5234-40BC-99BD-6A4BF94EF574}" srcId="{560ACFCF-EABA-46D8-A066-3F039DC2CFA9}" destId="{86754F66-477B-46A6-A68B-B82A1CB5EB77}" srcOrd="2" destOrd="0" parTransId="{8F4363EA-104A-44B9-AFE8-17D78FE5E1A5}" sibTransId="{D7077BB9-1426-4B20-A45F-8597455EB808}"/>
    <dgm:cxn modelId="{94DA1F9E-F4EC-438F-813D-F407C05EFFB0}" type="presParOf" srcId="{29DC2954-112C-44D1-B855-31BC8054C4CF}" destId="{8AFDCE35-056C-4573-BBE0-BC99BE2D1D86}" srcOrd="0" destOrd="0" presId="urn:microsoft.com/office/officeart/2005/8/layout/pyramid2"/>
    <dgm:cxn modelId="{DE40D2B4-1EFF-4AA7-8840-F127954CB34F}" type="presParOf" srcId="{29DC2954-112C-44D1-B855-31BC8054C4CF}" destId="{966B4F8F-8B57-4B15-BB32-068F0E84EA3A}" srcOrd="1" destOrd="0" presId="urn:microsoft.com/office/officeart/2005/8/layout/pyramid2"/>
    <dgm:cxn modelId="{FEEE1730-482B-459E-80E2-47AE0E9A461A}" type="presParOf" srcId="{966B4F8F-8B57-4B15-BB32-068F0E84EA3A}" destId="{45893815-E38E-4024-8512-FAE81EE1EA59}" srcOrd="0" destOrd="0" presId="urn:microsoft.com/office/officeart/2005/8/layout/pyramid2"/>
    <dgm:cxn modelId="{70EE8001-88ED-473B-B66D-BF3EDE308489}" type="presParOf" srcId="{966B4F8F-8B57-4B15-BB32-068F0E84EA3A}" destId="{64CA3738-42D1-4CF2-B69F-38F70103B4D9}" srcOrd="1" destOrd="0" presId="urn:microsoft.com/office/officeart/2005/8/layout/pyramid2"/>
    <dgm:cxn modelId="{90F3F6A5-071F-45CE-823B-E5C355E1C215}" type="presParOf" srcId="{966B4F8F-8B57-4B15-BB32-068F0E84EA3A}" destId="{89D1E8CD-0B42-4B71-8A26-78921DB20F0A}" srcOrd="2" destOrd="0" presId="urn:microsoft.com/office/officeart/2005/8/layout/pyramid2"/>
    <dgm:cxn modelId="{2E462FDA-233A-4CF2-B43F-E146140C1CBF}" type="presParOf" srcId="{966B4F8F-8B57-4B15-BB32-068F0E84EA3A}" destId="{2AF13587-47A0-44B1-B100-2E2BC5DB115E}" srcOrd="3" destOrd="0" presId="urn:microsoft.com/office/officeart/2005/8/layout/pyramid2"/>
    <dgm:cxn modelId="{B2484DDD-F06A-43B2-A65D-15B65F36B944}" type="presParOf" srcId="{966B4F8F-8B57-4B15-BB32-068F0E84EA3A}" destId="{AF16F841-44C6-479A-8BB1-C0274E0E9555}" srcOrd="4" destOrd="0" presId="urn:microsoft.com/office/officeart/2005/8/layout/pyramid2"/>
    <dgm:cxn modelId="{854FC3C7-0D4F-4DD6-82DB-37EF3559B0BE}" type="presParOf" srcId="{966B4F8F-8B57-4B15-BB32-068F0E84EA3A}" destId="{220682D1-D974-4F68-8539-4F3A5D8FD13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DCE35-056C-4573-BBE0-BC99BE2D1D86}">
      <dsp:nvSpPr>
        <dsp:cNvPr id="0" name=""/>
        <dsp:cNvSpPr/>
      </dsp:nvSpPr>
      <dsp:spPr>
        <a:xfrm>
          <a:off x="613070" y="0"/>
          <a:ext cx="5103834" cy="510383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3815-E38E-4024-8512-FAE81EE1EA59}">
      <dsp:nvSpPr>
        <dsp:cNvPr id="0" name=""/>
        <dsp:cNvSpPr/>
      </dsp:nvSpPr>
      <dsp:spPr>
        <a:xfrm>
          <a:off x="0" y="531803"/>
          <a:ext cx="8358255" cy="1208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58978" y="590781"/>
        <a:ext cx="8240299" cy="1090217"/>
      </dsp:txXfrm>
    </dsp:sp>
    <dsp:sp modelId="{89D1E8CD-0B42-4B71-8A26-78921DB20F0A}">
      <dsp:nvSpPr>
        <dsp:cNvPr id="0" name=""/>
        <dsp:cNvSpPr/>
      </dsp:nvSpPr>
      <dsp:spPr>
        <a:xfrm>
          <a:off x="4" y="1889123"/>
          <a:ext cx="8358255" cy="1208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58982" y="1948101"/>
        <a:ext cx="8240299" cy="1090217"/>
      </dsp:txXfrm>
    </dsp:sp>
    <dsp:sp modelId="{AF16F841-44C6-479A-8BB1-C0274E0E9555}">
      <dsp:nvSpPr>
        <dsp:cNvPr id="0" name=""/>
        <dsp:cNvSpPr/>
      </dsp:nvSpPr>
      <dsp:spPr>
        <a:xfrm>
          <a:off x="0" y="3246445"/>
          <a:ext cx="8266991" cy="12081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58978" y="3305423"/>
        <a:ext cx="8149035" cy="109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7_5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&#1044;&#1083;&#1103;%20&#1095;&#1077;&#1075;&#1086;%20&#1085;&#1091;&#1078;&#1077;&#1085;%20&#1082;&#1086;&#1084;&#1087;&#1100;&#1102;&#1090;&#1077;&#1088;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5%20&#1050;&#1086;&#1084;&#1087;&#1100;&#1102;&#1090;&#1077;&#1088;%20%20&#1082;&#1072;&#1082;%20&#1089;&#1080;&#1089;&#1090;&#1077;&#1084;&#1072;\&#1086;&#1089;&#1085;&#1086;&#1074;&#1085;&#1086;&#1081;.wmv" TargetMode="External"/><Relationship Id="rId5" Type="http://schemas.openxmlformats.org/officeDocument/2006/relationships/image" Target="../media/image14.jpeg"/><Relationship Id="rId4" Type="http://schemas.openxmlformats.org/officeDocument/2006/relationships/hyperlink" Target="&#1044;&#1083;&#1103;%20&#1095;&#1077;&#1075;&#1086;%20&#1085;&#1091;&#1078;&#1077;&#1085;%20&#1082;&#1086;&#1084;&#1087;&#1100;&#1102;&#1090;&#1077;&#1088;.sw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Вспомнить!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14422"/>
            <a:ext cx="8929718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11113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Какими отношениями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связана планета Земля с другими объектами во Вселенной?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img15.nnm.ru/3/8/8/f/3/7f3c0fb8e605fbf699578207150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548180" cy="394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7157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Какие бывают компьютерные программы? Объясни.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397000"/>
          <a:ext cx="835824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Соедини стрелками по смыслу: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3357562"/>
            <a:ext cx="154882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Драйвер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1214422"/>
            <a:ext cx="264320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Графический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редактор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2928934"/>
            <a:ext cx="180004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Текстовый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редактор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1214422"/>
            <a:ext cx="261546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Компьютерная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5715016"/>
            <a:ext cx="328808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Система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программирования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3629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685827" y="4714884"/>
            <a:ext cx="245817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Антивирусная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программа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714884"/>
            <a:ext cx="244676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Музыкальный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редактор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Мы весь урок говорим  о компьютере, о том,  из чего он состоит , какие данные обрабатывает  и  что ему нужно для работы.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Тема урока: 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«Компьютер  как система»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00034" y="285728"/>
            <a:ext cx="8229600" cy="14287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Какой  вывод  мы сделаем,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поговорив об этом?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00034" y="285728"/>
            <a:ext cx="8229600" cy="14287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бы вы назвали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тему нашего урока?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484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  <p:bldP spid="7" grpId="2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Зачем мы  </a:t>
            </a:r>
            <a:r>
              <a:rPr lang="ru-RU" b="1" dirty="0" smtClean="0">
                <a:solidFill>
                  <a:schemeClr val="bg1"/>
                </a:solidFill>
              </a:rPr>
              <a:t>говорили о том, что уже изучали?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2214554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329642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твоему мнению ты  достиг своей  цели? Проверь в учебнике на с. 40.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14488"/>
            <a:ext cx="3357586" cy="4506232"/>
          </a:xfrm>
          <a:prstGeom prst="rect">
            <a:avLst/>
          </a:prstGeom>
          <a:noFill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85984" y="6286520"/>
            <a:ext cx="5214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Кутепова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г.Соль  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Илецк, Оренбургская обл.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в тетради: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Информатика : рабочая тетрадь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2831118" cy="378621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85852" y="1714488"/>
            <a:ext cx="3857652" cy="33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 №1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 29 – 33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 1, 2, 3, 8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компьютером: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6"/>
          <p:cNvSpPr>
            <a:spLocks noGrp="1"/>
          </p:cNvSpPr>
          <p:nvPr>
            <p:ph idx="1"/>
          </p:nvPr>
        </p:nvSpPr>
        <p:spPr>
          <a:xfrm>
            <a:off x="571472" y="1340768"/>
            <a:ext cx="8393016" cy="504056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Схема симметричного отношения объектов</a:t>
            </a:r>
          </a:p>
          <a:p>
            <a:pPr algn="ctr">
              <a:buNone/>
            </a:pPr>
            <a:endParaRPr lang="ru-RU" sz="3400" b="1" dirty="0" smtClean="0">
              <a:solidFill>
                <a:srgbClr val="0070C0"/>
              </a:solidFill>
            </a:endParaRPr>
          </a:p>
          <a:p>
            <a:pPr lvl="0"/>
            <a:r>
              <a:rPr lang="ru-RU" sz="3400" dirty="0"/>
              <a:t>Открыть Вкладку «Вставка», иконка «Фигуры».</a:t>
            </a:r>
          </a:p>
          <a:p>
            <a:pPr lvl="0"/>
            <a:r>
              <a:rPr lang="ru-RU" sz="3400" dirty="0"/>
              <a:t>Выбрать Овал (кликнуть по нему левой кнопкой мыши).</a:t>
            </a:r>
          </a:p>
          <a:p>
            <a:pPr lvl="0"/>
            <a:r>
              <a:rPr lang="ru-RU" sz="3400" dirty="0"/>
              <a:t>Нарисовать круг слева.</a:t>
            </a:r>
          </a:p>
          <a:p>
            <a:pPr lvl="0"/>
            <a:r>
              <a:rPr lang="ru-RU" sz="3400" dirty="0"/>
              <a:t>Копировать круг: выделить (кликнуть по нему левой кнопкой мыши), затем кликнуть по нему правой кнопкой мыши, выбрать из появившегося меню – Копировать.</a:t>
            </a:r>
          </a:p>
          <a:p>
            <a:pPr lvl="0"/>
            <a:r>
              <a:rPr lang="ru-RU" sz="3400" dirty="0"/>
              <a:t>Нарисовать круг справа: вставить справа на некотором расстоянии: кликнуть правой кнопкой мыши, выбрать из появившегося меню – Параметры вставки - Рисунок.</a:t>
            </a:r>
          </a:p>
          <a:p>
            <a:pPr lvl="0"/>
            <a:r>
              <a:rPr lang="ru-RU" sz="3400" dirty="0"/>
              <a:t>Нарисовать стрелку симметричного отношения: Вставка – Фигуры – Фигурные стрелки – Двойная стрелка влево/вправо (кликнуть по ней левой кнопкой мыши), нарисовать между кругами.  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Вспомнить!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357298"/>
            <a:ext cx="91440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9863" indent="11113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 отношения, которыми могут быть связаны люди. Приведи пример из своей жизни.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://soul-happy.com.ua/images/IM_meditacii/m_RODITELI_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2714644" cy="1809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10" descr="http://403.wddinc.com/wp/wp-content/uploads/2011/04/Man-Woman-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86322"/>
            <a:ext cx="2714644" cy="1785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6" descr="http://rus.rubico-group.com/uploads/image/otpravit_zap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786058"/>
            <a:ext cx="2714644" cy="1785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Вспомнить!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214422"/>
            <a:ext cx="850112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11113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Приведи примеры симметричных и несимметричных отношений из своего опыта.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www.browsebiography.com/images/news/72-Super_moon_march_19.jpg"/>
          <p:cNvPicPr>
            <a:picLocks noChangeAspect="1" noChangeArrowheads="1"/>
          </p:cNvPicPr>
          <p:nvPr/>
        </p:nvPicPr>
        <p:blipFill>
          <a:blip r:embed="rId2"/>
          <a:srcRect t="9375" b="9374"/>
          <a:stretch>
            <a:fillRect/>
          </a:stretch>
        </p:blipFill>
        <p:spPr bwMode="auto">
          <a:xfrm>
            <a:off x="571472" y="2857496"/>
            <a:ext cx="3643338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l="22375" t="4167" r="23288"/>
          <a:stretch>
            <a:fillRect/>
          </a:stretch>
        </p:blipFill>
        <p:spPr bwMode="auto">
          <a:xfrm>
            <a:off x="5143504" y="2857496"/>
            <a:ext cx="1285884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 l="18835" r="15240"/>
          <a:stretch>
            <a:fillRect/>
          </a:stretch>
        </p:blipFill>
        <p:spPr bwMode="auto">
          <a:xfrm>
            <a:off x="7286644" y="2857496"/>
            <a:ext cx="1285884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 l="15000" r="17499"/>
          <a:stretch>
            <a:fillRect/>
          </a:stretch>
        </p:blipFill>
        <p:spPr bwMode="auto">
          <a:xfrm>
            <a:off x="2928926" y="4929198"/>
            <a:ext cx="1285884" cy="15144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1472" y="4929198"/>
            <a:ext cx="1357322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8" name="Picture 10" descr="http://www.en.edu.ru/shared/files/old/mlaPresent/presentations/121/objects/7467_127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857760"/>
            <a:ext cx="3429024" cy="1625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Двойная стрелка влево/вправо 9"/>
          <p:cNvSpPr/>
          <p:nvPr/>
        </p:nvSpPr>
        <p:spPr>
          <a:xfrm>
            <a:off x="1643042" y="2857496"/>
            <a:ext cx="1714512" cy="500066"/>
          </a:xfrm>
          <a:prstGeom prst="leftRightArrow">
            <a:avLst>
              <a:gd name="adj1" fmla="val 50000"/>
              <a:gd name="adj2" fmla="val 2640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притяжение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1857356" y="5572140"/>
            <a:ext cx="1143008" cy="500066"/>
          </a:xfrm>
          <a:prstGeom prst="leftRightArrow">
            <a:avLst>
              <a:gd name="adj1" fmla="val 50000"/>
              <a:gd name="adj2" fmla="val 2640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друзья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286512" y="3786190"/>
            <a:ext cx="1000132" cy="50006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брат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929190" y="6286520"/>
            <a:ext cx="4214810" cy="571480"/>
            <a:chOff x="4929190" y="6286520"/>
            <a:chExt cx="4214810" cy="571480"/>
          </a:xfrm>
        </p:grpSpPr>
        <p:sp>
          <p:nvSpPr>
            <p:cNvPr id="13" name="Овал 12"/>
            <p:cNvSpPr/>
            <p:nvPr/>
          </p:nvSpPr>
          <p:spPr>
            <a:xfrm>
              <a:off x="7286612" y="6286520"/>
              <a:ext cx="1857388" cy="571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Солнечная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система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929190" y="6357958"/>
              <a:ext cx="2286016" cy="500042"/>
              <a:chOff x="4929190" y="6357958"/>
              <a:chExt cx="2286016" cy="50004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4929190" y="6357958"/>
                <a:ext cx="1214446" cy="500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Земля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Стрелка влево 14"/>
              <p:cNvSpPr/>
              <p:nvPr/>
            </p:nvSpPr>
            <p:spPr>
              <a:xfrm>
                <a:off x="6143636" y="6357958"/>
                <a:ext cx="1071570" cy="500042"/>
              </a:xfrm>
              <a:prstGeom prst="leftArrow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часть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Проверка домашней работы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1928802"/>
            <a:ext cx="3857652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Т. №1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2060"/>
                </a:solidFill>
              </a:rPr>
              <a:t>  </a:t>
            </a:r>
            <a:r>
              <a:rPr lang="ru-RU" sz="4800" b="1" dirty="0">
                <a:solidFill>
                  <a:srgbClr val="002060"/>
                </a:solidFill>
              </a:rPr>
              <a:t>стр.26-27 №7,8. </a:t>
            </a:r>
          </a:p>
        </p:txBody>
      </p:sp>
      <p:pic>
        <p:nvPicPr>
          <p:cNvPr id="8" name="Picture 2" descr="Информатика : рабочая тетрадь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283111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Человек в мире информации.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1719" t="11719" r="22363" b="20898"/>
          <a:stretch>
            <a:fillRect/>
          </a:stretch>
        </p:blipFill>
        <p:spPr bwMode="auto">
          <a:xfrm>
            <a:off x="1357290" y="1571612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6475726"/>
            <a:ext cx="419098" cy="38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Какой  инструмент  изобрел  человек, чтобы справиться  с  обработкой  большого  количества информации?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57174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5" name="Picture 7" descr="http://bryansk24.ru/files/images/goods/kompyuter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357950" cy="4945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3978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Вспомни, из каких устройств состоит компьютер?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основно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285860"/>
            <a:ext cx="5893635" cy="4714908"/>
          </a:xfrm>
          <a:prstGeom prst="rect">
            <a:avLst/>
          </a:prstGeom>
        </p:spPr>
      </p:pic>
      <p:pic>
        <p:nvPicPr>
          <p:cNvPr id="5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6072206"/>
            <a:ext cx="642942" cy="5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Какие данные может обрабатывать компьютер?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68" y="4429132"/>
            <a:ext cx="2143140" cy="2000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Данные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8" y="2428868"/>
            <a:ext cx="2357454" cy="20002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числовые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1571612"/>
            <a:ext cx="2286016" cy="19288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текстовые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2976" y="2357430"/>
            <a:ext cx="2357454" cy="20002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мульти-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медийные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10" y="4429132"/>
            <a:ext cx="2357454" cy="20002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звуковые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57950" y="4429132"/>
            <a:ext cx="2286016" cy="20002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графиче-ские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4357686" y="3500438"/>
            <a:ext cx="500066" cy="8572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8735753">
            <a:off x="3312096" y="3877742"/>
            <a:ext cx="500066" cy="87728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6200000">
            <a:off x="3047951" y="5167363"/>
            <a:ext cx="514501" cy="60967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3086415">
            <a:off x="5392325" y="3887920"/>
            <a:ext cx="500066" cy="87728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6200000" flipV="1">
            <a:off x="5760144" y="5098376"/>
            <a:ext cx="514501" cy="60477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8596" y="285728"/>
            <a:ext cx="8358246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Рассмотри схему.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Запомни, какими бывают данные.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5732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Что компьютеру  необходимо  для  работы  с данными?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Узнай об этом в учебнике на с. 42- 43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Информатика : учебник для 4 класса : в 2 ч., Ч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3357586" cy="450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 как  система</Template>
  <TotalTime>43</TotalTime>
  <Words>379</Words>
  <Application>Microsoft Office PowerPoint</Application>
  <PresentationFormat>Экран (4:3)</PresentationFormat>
  <Paragraphs>69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Вспомнить!</vt:lpstr>
      <vt:lpstr>Вспомнить!</vt:lpstr>
      <vt:lpstr>Вспомнить!</vt:lpstr>
      <vt:lpstr>Проверка домашней работы</vt:lpstr>
      <vt:lpstr>Человек в мире информации.</vt:lpstr>
      <vt:lpstr>Какой  инструмент  изобрел  человек, чтобы справиться  с  обработкой  большого  количества информации?</vt:lpstr>
      <vt:lpstr>Вспомни, из каких устройств состоит компьютер?</vt:lpstr>
      <vt:lpstr>Какие данные может обрабатывать компьютер?</vt:lpstr>
      <vt:lpstr> Что компьютеру  необходимо  для  работы  с данными? Узнай об этом в учебнике на с. 42- 43</vt:lpstr>
      <vt:lpstr>Какие бывают компьютерные программы? Объясни.</vt:lpstr>
      <vt:lpstr>Соедини стрелками по смыслу:</vt:lpstr>
      <vt:lpstr>Мы весь урок говорим  о компьютере, о том,  из чего он состоит , какие данные обрабатывает  и  что ему нужно для работы.</vt:lpstr>
      <vt:lpstr>Зачем мы  говорили о том, что уже изучали?</vt:lpstr>
      <vt:lpstr>Работа в тетради:</vt:lpstr>
      <vt:lpstr>Работа с компьютером: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h0me</dc:creator>
  <cp:lastModifiedBy>h0me</cp:lastModifiedBy>
  <cp:revision>3</cp:revision>
  <dcterms:created xsi:type="dcterms:W3CDTF">2020-09-29T18:58:09Z</dcterms:created>
  <dcterms:modified xsi:type="dcterms:W3CDTF">2020-09-29T19:42:09Z</dcterms:modified>
</cp:coreProperties>
</file>