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2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357298"/>
            <a:ext cx="7000924" cy="2028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643314"/>
            <a:ext cx="42148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999E-CB27-45C9-B4C8-9CAF1257C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BC81A-C7C2-4D0C-9B7E-AE0E97876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BD7C-B874-413F-B074-B23ABC796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29E9B96-B176-4A85-AB2B-FBCDCA947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2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image" Target="../media/image37.wmf"/><Relationship Id="rId26" Type="http://schemas.openxmlformats.org/officeDocument/2006/relationships/image" Target="../media/image7.emf"/><Relationship Id="rId39" Type="http://schemas.openxmlformats.org/officeDocument/2006/relationships/oleObject" Target="../embeddings/oleObject12.bin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11.emf"/><Relationship Id="rId42" Type="http://schemas.openxmlformats.org/officeDocument/2006/relationships/image" Target="../media/image15.emf"/><Relationship Id="rId47" Type="http://schemas.openxmlformats.org/officeDocument/2006/relationships/oleObject" Target="../embeddings/oleObject16.bin"/><Relationship Id="rId50" Type="http://schemas.openxmlformats.org/officeDocument/2006/relationships/image" Target="../media/image19.emf"/><Relationship Id="rId55" Type="http://schemas.openxmlformats.org/officeDocument/2006/relationships/oleObject" Target="../embeddings/oleObject20.bin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.emf"/><Relationship Id="rId25" Type="http://schemas.openxmlformats.org/officeDocument/2006/relationships/oleObject" Target="../embeddings/oleObject5.bin"/><Relationship Id="rId33" Type="http://schemas.openxmlformats.org/officeDocument/2006/relationships/oleObject" Target="../embeddings/oleObject9.bin"/><Relationship Id="rId38" Type="http://schemas.openxmlformats.org/officeDocument/2006/relationships/image" Target="../media/image13.emf"/><Relationship Id="rId46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emf"/><Relationship Id="rId29" Type="http://schemas.openxmlformats.org/officeDocument/2006/relationships/oleObject" Target="../embeddings/oleObject7.bin"/><Relationship Id="rId41" Type="http://schemas.openxmlformats.org/officeDocument/2006/relationships/oleObject" Target="../embeddings/oleObject13.bin"/><Relationship Id="rId5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24" Type="http://schemas.openxmlformats.org/officeDocument/2006/relationships/image" Target="../media/image6.emf"/><Relationship Id="rId32" Type="http://schemas.openxmlformats.org/officeDocument/2006/relationships/image" Target="../media/image10.emf"/><Relationship Id="rId37" Type="http://schemas.openxmlformats.org/officeDocument/2006/relationships/oleObject" Target="../embeddings/oleObject11.bin"/><Relationship Id="rId40" Type="http://schemas.openxmlformats.org/officeDocument/2006/relationships/image" Target="../media/image14.emf"/><Relationship Id="rId45" Type="http://schemas.openxmlformats.org/officeDocument/2006/relationships/oleObject" Target="../embeddings/oleObject15.bin"/><Relationship Id="rId53" Type="http://schemas.openxmlformats.org/officeDocument/2006/relationships/oleObject" Target="../embeddings/oleObject19.bin"/><Relationship Id="rId58" Type="http://schemas.openxmlformats.org/officeDocument/2006/relationships/image" Target="../media/image23.e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8.emf"/><Relationship Id="rId36" Type="http://schemas.openxmlformats.org/officeDocument/2006/relationships/image" Target="../media/image12.emf"/><Relationship Id="rId49" Type="http://schemas.openxmlformats.org/officeDocument/2006/relationships/oleObject" Target="../embeddings/oleObject17.bin"/><Relationship Id="rId57" Type="http://schemas.openxmlformats.org/officeDocument/2006/relationships/oleObject" Target="../embeddings/oleObject21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.bin"/><Relationship Id="rId31" Type="http://schemas.openxmlformats.org/officeDocument/2006/relationships/oleObject" Target="../embeddings/oleObject8.bin"/><Relationship Id="rId44" Type="http://schemas.openxmlformats.org/officeDocument/2006/relationships/image" Target="../media/image16.emf"/><Relationship Id="rId52" Type="http://schemas.openxmlformats.org/officeDocument/2006/relationships/image" Target="../media/image20.e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Relationship Id="rId22" Type="http://schemas.openxmlformats.org/officeDocument/2006/relationships/image" Target="../media/image5.emf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9.emf"/><Relationship Id="rId35" Type="http://schemas.openxmlformats.org/officeDocument/2006/relationships/oleObject" Target="../embeddings/oleObject10.bin"/><Relationship Id="rId43" Type="http://schemas.openxmlformats.org/officeDocument/2006/relationships/oleObject" Target="../embeddings/oleObject14.bin"/><Relationship Id="rId48" Type="http://schemas.openxmlformats.org/officeDocument/2006/relationships/image" Target="../media/image18.emf"/><Relationship Id="rId56" Type="http://schemas.openxmlformats.org/officeDocument/2006/relationships/image" Target="../media/image22.emf"/><Relationship Id="rId8" Type="http://schemas.openxmlformats.org/officeDocument/2006/relationships/image" Target="../media/image29.wmf"/><Relationship Id="rId51" Type="http://schemas.openxmlformats.org/officeDocument/2006/relationships/oleObject" Target="../embeddings/oleObject18.bin"/><Relationship Id="rId3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3.exe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2_55.exe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_60.exe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Давай повторим: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7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Всё, что нас окружает является </a:t>
            </a:r>
            <a:r>
              <a:rPr lang="ru-RU" dirty="0" err="1" smtClean="0">
                <a:solidFill>
                  <a:srgbClr val="800000"/>
                </a:solidFill>
              </a:rPr>
              <a:t>ист_______________</a:t>
            </a:r>
            <a:r>
              <a:rPr lang="ru-RU" dirty="0" smtClean="0">
                <a:solidFill>
                  <a:srgbClr val="800000"/>
                </a:solidFill>
              </a:rPr>
              <a:t>   информации.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Берёста, папирус, бумага, диск – это </a:t>
            </a:r>
            <a:r>
              <a:rPr lang="ru-RU" dirty="0" err="1" smtClean="0">
                <a:solidFill>
                  <a:srgbClr val="800000"/>
                </a:solidFill>
              </a:rPr>
              <a:t>нос_______________</a:t>
            </a:r>
            <a:r>
              <a:rPr lang="ru-RU" dirty="0" smtClean="0">
                <a:solidFill>
                  <a:srgbClr val="800000"/>
                </a:solidFill>
              </a:rPr>
              <a:t>  информации.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800000"/>
                </a:solidFill>
              </a:rPr>
              <a:t>Закодировать информацию – это значит </a:t>
            </a:r>
            <a:r>
              <a:rPr lang="ru-RU" dirty="0" err="1" smtClean="0">
                <a:solidFill>
                  <a:srgbClr val="800000"/>
                </a:solidFill>
              </a:rPr>
              <a:t>сох__________её</a:t>
            </a:r>
            <a:r>
              <a:rPr lang="ru-RU" dirty="0" smtClean="0">
                <a:solidFill>
                  <a:srgbClr val="800000"/>
                </a:solidFill>
              </a:rPr>
              <a:t>  на носителе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78592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очником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786058"/>
            <a:ext cx="127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ители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929066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ранить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http://im4-tub-ru.yandex.net/i?id=844644462-02-72&amp;n=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6329363"/>
            <a:ext cx="7048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8056" t="15625" r="3320" b="25781"/>
          <a:stretch>
            <a:fillRect/>
          </a:stretch>
        </p:blipFill>
        <p:spPr bwMode="auto">
          <a:xfrm>
            <a:off x="214282" y="1428736"/>
            <a:ext cx="87868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 задания в рабочей тетради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757738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с. </a:t>
            </a:r>
            <a:r>
              <a:rPr lang="ru-RU" sz="5400" smtClean="0"/>
              <a:t>36</a:t>
            </a:r>
            <a:endParaRPr lang="ru-RU" sz="5400" dirty="0" smtClean="0"/>
          </a:p>
          <a:p>
            <a:pPr algn="ctr">
              <a:buNone/>
            </a:pPr>
            <a:r>
              <a:rPr lang="ru-RU" sz="5400" dirty="0" smtClean="0"/>
              <a:t> (смотри  в учебнике с. 59)</a:t>
            </a:r>
          </a:p>
          <a:p>
            <a:pPr algn="ctr">
              <a:buNone/>
            </a:pPr>
            <a:endParaRPr lang="ru-RU" sz="5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такая таблица?</a:t>
            </a:r>
            <a:endParaRPr lang="ru-RU" dirty="0"/>
          </a:p>
        </p:txBody>
      </p:sp>
      <p:graphicFrame>
        <p:nvGraphicFramePr>
          <p:cNvPr id="5" name="Group 232"/>
          <p:cNvGraphicFramePr>
            <a:graphicFrameLocks noGrp="1"/>
          </p:cNvGraphicFramePr>
          <p:nvPr/>
        </p:nvGraphicFramePr>
        <p:xfrm>
          <a:off x="428596" y="1214422"/>
          <a:ext cx="8280400" cy="4683128"/>
        </p:xfrm>
        <a:graphic>
          <a:graphicData uri="http://schemas.openxmlformats.org/drawingml/2006/table">
            <a:tbl>
              <a:tblPr/>
              <a:tblGrid>
                <a:gridCol w="87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пробел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191" descr="FD000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10" y="1863710"/>
            <a:ext cx="4270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2" descr="APPLET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797" y="1790685"/>
            <a:ext cx="395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4" descr="ANSSG1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2410" y="1790685"/>
            <a:ext cx="34131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5" descr="OBSSG7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22" y="1790685"/>
            <a:ext cx="3444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6" descr="BEAR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3360" y="3014647"/>
            <a:ext cx="4857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7" descr="LEAFC0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79760" y="3014647"/>
            <a:ext cx="430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8" descr="ANSSG0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5247" y="3014647"/>
            <a:ext cx="647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9" descr="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6929410" y="1770047"/>
            <a:ext cx="4254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07"/>
          <p:cNvGrpSpPr>
            <a:grpSpLocks/>
          </p:cNvGrpSpPr>
          <p:nvPr/>
        </p:nvGrpSpPr>
        <p:grpSpPr bwMode="auto">
          <a:xfrm>
            <a:off x="571472" y="3159110"/>
            <a:ext cx="719138" cy="215900"/>
            <a:chOff x="3112" y="1926"/>
            <a:chExt cx="666" cy="360"/>
          </a:xfrm>
        </p:grpSpPr>
        <p:sp>
          <p:nvSpPr>
            <p:cNvPr id="15" name="Freeform 208"/>
            <p:cNvSpPr>
              <a:spLocks/>
            </p:cNvSpPr>
            <p:nvPr/>
          </p:nvSpPr>
          <p:spPr bwMode="auto">
            <a:xfrm>
              <a:off x="3518" y="1926"/>
              <a:ext cx="133" cy="39"/>
            </a:xfrm>
            <a:custGeom>
              <a:avLst/>
              <a:gdLst>
                <a:gd name="T0" fmla="*/ 0 w 133"/>
                <a:gd name="T1" fmla="*/ 39 h 39"/>
                <a:gd name="T2" fmla="*/ 63 w 133"/>
                <a:gd name="T3" fmla="*/ 3 h 39"/>
                <a:gd name="T4" fmla="*/ 133 w 133"/>
                <a:gd name="T5" fmla="*/ 20 h 39"/>
                <a:gd name="T6" fmla="*/ 0 60000 65536"/>
                <a:gd name="T7" fmla="*/ 0 60000 65536"/>
                <a:gd name="T8" fmla="*/ 0 60000 65536"/>
                <a:gd name="T9" fmla="*/ 0 w 133"/>
                <a:gd name="T10" fmla="*/ 0 h 39"/>
                <a:gd name="T11" fmla="*/ 133 w 13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39">
                  <a:moveTo>
                    <a:pt x="0" y="39"/>
                  </a:moveTo>
                  <a:cubicBezTo>
                    <a:pt x="10" y="33"/>
                    <a:pt x="41" y="6"/>
                    <a:pt x="63" y="3"/>
                  </a:cubicBezTo>
                  <a:cubicBezTo>
                    <a:pt x="85" y="0"/>
                    <a:pt x="119" y="17"/>
                    <a:pt x="133" y="2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09"/>
            <p:cNvGrpSpPr>
              <a:grpSpLocks/>
            </p:cNvGrpSpPr>
            <p:nvPr/>
          </p:nvGrpSpPr>
          <p:grpSpPr bwMode="auto">
            <a:xfrm rot="-1124985">
              <a:off x="3113" y="2018"/>
              <a:ext cx="666" cy="229"/>
              <a:chOff x="431" y="1252"/>
              <a:chExt cx="4192" cy="1437"/>
            </a:xfrm>
          </p:grpSpPr>
          <p:sp>
            <p:nvSpPr>
              <p:cNvPr id="18" name="Freeform 210"/>
              <p:cNvSpPr>
                <a:spLocks/>
              </p:cNvSpPr>
              <p:nvPr/>
            </p:nvSpPr>
            <p:spPr bwMode="auto">
              <a:xfrm rot="3966613">
                <a:off x="2172" y="238"/>
                <a:ext cx="710" cy="4192"/>
              </a:xfrm>
              <a:custGeom>
                <a:avLst/>
                <a:gdLst>
                  <a:gd name="T0" fmla="*/ 545 w 267"/>
                  <a:gd name="T1" fmla="*/ 3591 h 1576"/>
                  <a:gd name="T2" fmla="*/ 710 w 267"/>
                  <a:gd name="T3" fmla="*/ 4192 h 1576"/>
                  <a:gd name="T4" fmla="*/ 654 w 267"/>
                  <a:gd name="T5" fmla="*/ 3591 h 1576"/>
                  <a:gd name="T6" fmla="*/ 176 w 267"/>
                  <a:gd name="T7" fmla="*/ 0 h 1576"/>
                  <a:gd name="T8" fmla="*/ 0 w 267"/>
                  <a:gd name="T9" fmla="*/ 24 h 1576"/>
                  <a:gd name="T10" fmla="*/ 545 w 267"/>
                  <a:gd name="T11" fmla="*/ 3591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1"/>
              <p:cNvSpPr>
                <a:spLocks/>
              </p:cNvSpPr>
              <p:nvPr/>
            </p:nvSpPr>
            <p:spPr bwMode="auto">
              <a:xfrm>
                <a:off x="3884" y="1252"/>
                <a:ext cx="420" cy="284"/>
              </a:xfrm>
              <a:custGeom>
                <a:avLst/>
                <a:gdLst>
                  <a:gd name="T0" fmla="*/ 0 w 420"/>
                  <a:gd name="T1" fmla="*/ 248 h 284"/>
                  <a:gd name="T2" fmla="*/ 372 w 420"/>
                  <a:gd name="T3" fmla="*/ 0 h 284"/>
                  <a:gd name="T4" fmla="*/ 420 w 420"/>
                  <a:gd name="T5" fmla="*/ 60 h 284"/>
                  <a:gd name="T6" fmla="*/ 24 w 420"/>
                  <a:gd name="T7" fmla="*/ 284 h 284"/>
                  <a:gd name="T8" fmla="*/ 0 w 420"/>
                  <a:gd name="T9" fmla="*/ 24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284"/>
                  <a:gd name="T17" fmla="*/ 420 w 4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284">
                    <a:moveTo>
                      <a:pt x="0" y="248"/>
                    </a:moveTo>
                    <a:lnTo>
                      <a:pt x="372" y="0"/>
                    </a:lnTo>
                    <a:lnTo>
                      <a:pt x="420" y="60"/>
                    </a:lnTo>
                    <a:lnTo>
                      <a:pt x="24" y="284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BD9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2"/>
              <p:cNvSpPr>
                <a:spLocks/>
              </p:cNvSpPr>
              <p:nvPr/>
            </p:nvSpPr>
            <p:spPr bwMode="auto">
              <a:xfrm rot="3681573">
                <a:off x="2282" y="751"/>
                <a:ext cx="227" cy="3368"/>
              </a:xfrm>
              <a:custGeom>
                <a:avLst/>
                <a:gdLst>
                  <a:gd name="T0" fmla="*/ 174 w 267"/>
                  <a:gd name="T1" fmla="*/ 2885 h 1576"/>
                  <a:gd name="T2" fmla="*/ 227 w 267"/>
                  <a:gd name="T3" fmla="*/ 3368 h 1576"/>
                  <a:gd name="T4" fmla="*/ 209 w 267"/>
                  <a:gd name="T5" fmla="*/ 2885 h 1576"/>
                  <a:gd name="T6" fmla="*/ 56 w 267"/>
                  <a:gd name="T7" fmla="*/ 0 h 1576"/>
                  <a:gd name="T8" fmla="*/ 0 w 267"/>
                  <a:gd name="T9" fmla="*/ 19 h 1576"/>
                  <a:gd name="T10" fmla="*/ 174 w 267"/>
                  <a:gd name="T11" fmla="*/ 2885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3637" y="1955"/>
              <a:ext cx="53" cy="331"/>
            </a:xfrm>
            <a:custGeom>
              <a:avLst/>
              <a:gdLst>
                <a:gd name="T0" fmla="*/ 22 w 53"/>
                <a:gd name="T1" fmla="*/ 0 h 331"/>
                <a:gd name="T2" fmla="*/ 46 w 53"/>
                <a:gd name="T3" fmla="*/ 49 h 331"/>
                <a:gd name="T4" fmla="*/ 41 w 53"/>
                <a:gd name="T5" fmla="*/ 115 h 331"/>
                <a:gd name="T6" fmla="*/ 26 w 53"/>
                <a:gd name="T7" fmla="*/ 178 h 331"/>
                <a:gd name="T8" fmla="*/ 5 w 53"/>
                <a:gd name="T9" fmla="*/ 231 h 331"/>
                <a:gd name="T10" fmla="*/ 8 w 53"/>
                <a:gd name="T11" fmla="*/ 280 h 331"/>
                <a:gd name="T12" fmla="*/ 53 w 53"/>
                <a:gd name="T13" fmla="*/ 331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1"/>
                <a:gd name="T23" fmla="*/ 53 w 53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1">
                  <a:moveTo>
                    <a:pt x="22" y="0"/>
                  </a:moveTo>
                  <a:cubicBezTo>
                    <a:pt x="26" y="8"/>
                    <a:pt x="43" y="30"/>
                    <a:pt x="46" y="49"/>
                  </a:cubicBezTo>
                  <a:cubicBezTo>
                    <a:pt x="49" y="68"/>
                    <a:pt x="44" y="94"/>
                    <a:pt x="41" y="115"/>
                  </a:cubicBezTo>
                  <a:cubicBezTo>
                    <a:pt x="38" y="136"/>
                    <a:pt x="32" y="159"/>
                    <a:pt x="26" y="178"/>
                  </a:cubicBezTo>
                  <a:cubicBezTo>
                    <a:pt x="20" y="197"/>
                    <a:pt x="8" y="214"/>
                    <a:pt x="5" y="231"/>
                  </a:cubicBezTo>
                  <a:cubicBezTo>
                    <a:pt x="2" y="248"/>
                    <a:pt x="0" y="263"/>
                    <a:pt x="8" y="280"/>
                  </a:cubicBezTo>
                  <a:cubicBezTo>
                    <a:pt x="16" y="297"/>
                    <a:pt x="44" y="321"/>
                    <a:pt x="53" y="33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Picture 215" descr="BDCAK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50972" y="4238610"/>
            <a:ext cx="50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70560" y="3087672"/>
            <a:ext cx="647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7" descr="AD00517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011082" flipH="1">
            <a:off x="2579660" y="1727184"/>
            <a:ext cx="2873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8" descr="AD00204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592124">
            <a:off x="4999010" y="3195622"/>
            <a:ext cx="74771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9" descr="CCM0032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07185" y="3014647"/>
            <a:ext cx="4476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220"/>
          <p:cNvGraphicFramePr>
            <a:graphicFrameLocks noChangeAspect="1"/>
          </p:cNvGraphicFramePr>
          <p:nvPr/>
        </p:nvGraphicFramePr>
        <p:xfrm>
          <a:off x="3451197" y="1719247"/>
          <a:ext cx="3921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orelDRAW" r:id="rId16" imgW="3792240" imgH="6680520" progId="">
                  <p:embed/>
                </p:oleObj>
              </mc:Choice>
              <mc:Fallback>
                <p:oleObj name="CorelDRAW" r:id="rId16" imgW="3792240" imgH="6680520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197" y="1719247"/>
                        <a:ext cx="3921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21" descr="bs00263_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14572" y="3014647"/>
            <a:ext cx="4556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222"/>
          <p:cNvGraphicFramePr>
            <a:graphicFrameLocks noChangeAspect="1"/>
          </p:cNvGraphicFramePr>
          <p:nvPr/>
        </p:nvGraphicFramePr>
        <p:xfrm>
          <a:off x="5179985" y="4238610"/>
          <a:ext cx="4381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orelDRAW" r:id="rId19" imgW="998280" imgH="1118880" progId="">
                  <p:embed/>
                </p:oleObj>
              </mc:Choice>
              <mc:Fallback>
                <p:oleObj name="CorelDRAW" r:id="rId19" imgW="998280" imgH="1118880" progId="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985" y="4238610"/>
                        <a:ext cx="4381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3"/>
          <p:cNvGraphicFramePr>
            <a:graphicFrameLocks noChangeAspect="1"/>
          </p:cNvGraphicFramePr>
          <p:nvPr/>
        </p:nvGraphicFramePr>
        <p:xfrm>
          <a:off x="6043585" y="4167172"/>
          <a:ext cx="3603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CorelDRAW" r:id="rId21" imgW="932040" imgH="1097280" progId="">
                  <p:embed/>
                </p:oleObj>
              </mc:Choice>
              <mc:Fallback>
                <p:oleObj name="CorelDRAW" r:id="rId21" imgW="932040" imgH="1097280" progId="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585" y="4167172"/>
                        <a:ext cx="360362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25"/>
          <p:cNvGraphicFramePr>
            <a:graphicFrameLocks noChangeAspect="1"/>
          </p:cNvGraphicFramePr>
          <p:nvPr/>
        </p:nvGraphicFramePr>
        <p:xfrm>
          <a:off x="6907185" y="4238610"/>
          <a:ext cx="5127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orelDRAW" r:id="rId23" imgW="696960" imgH="926640" progId="">
                  <p:embed/>
                </p:oleObj>
              </mc:Choice>
              <mc:Fallback>
                <p:oleObj name="CorelDRAW" r:id="rId23" imgW="696960" imgH="926640" progId="">
                  <p:embed/>
                  <p:pic>
                    <p:nvPicPr>
                      <p:cNvPr id="0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185" y="4238610"/>
                        <a:ext cx="5127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26"/>
          <p:cNvGraphicFramePr>
            <a:graphicFrameLocks noChangeAspect="1"/>
          </p:cNvGraphicFramePr>
          <p:nvPr/>
        </p:nvGraphicFramePr>
        <p:xfrm>
          <a:off x="571472" y="4167172"/>
          <a:ext cx="7905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orelDRAW" r:id="rId25" imgW="1290960" imgH="786240" progId="">
                  <p:embed/>
                </p:oleObj>
              </mc:Choice>
              <mc:Fallback>
                <p:oleObj name="CorelDRAW" r:id="rId25" imgW="1290960" imgH="786240" progId="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167172"/>
                        <a:ext cx="7905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27"/>
          <p:cNvGraphicFramePr>
            <a:graphicFrameLocks noChangeAspect="1"/>
          </p:cNvGraphicFramePr>
          <p:nvPr/>
        </p:nvGraphicFramePr>
        <p:xfrm>
          <a:off x="2443135" y="4238610"/>
          <a:ext cx="7191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orelDRAW" r:id="rId27" imgW="920160" imgH="587880" progId="">
                  <p:embed/>
                </p:oleObj>
              </mc:Choice>
              <mc:Fallback>
                <p:oleObj name="CorelDRAW" r:id="rId27" imgW="920160" imgH="587880" progId="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35" y="4238610"/>
                        <a:ext cx="71913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28"/>
          <p:cNvGraphicFramePr>
            <a:graphicFrameLocks noChangeAspect="1"/>
          </p:cNvGraphicFramePr>
          <p:nvPr/>
        </p:nvGraphicFramePr>
        <p:xfrm>
          <a:off x="3379760" y="4238610"/>
          <a:ext cx="5032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orelDRAW" r:id="rId29" imgW="934920" imgH="825480" progId="">
                  <p:embed/>
                </p:oleObj>
              </mc:Choice>
              <mc:Fallback>
                <p:oleObj name="CorelDRAW" r:id="rId29" imgW="934920" imgH="825480" progId="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60" y="4238610"/>
                        <a:ext cx="5032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29"/>
          <p:cNvGraphicFramePr>
            <a:graphicFrameLocks noChangeAspect="1"/>
          </p:cNvGraphicFramePr>
          <p:nvPr/>
        </p:nvGraphicFramePr>
        <p:xfrm>
          <a:off x="5251422" y="5391135"/>
          <a:ext cx="3397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orelDRAW" r:id="rId31" imgW="1469520" imgH="1856160" progId="">
                  <p:embed/>
                </p:oleObj>
              </mc:Choice>
              <mc:Fallback>
                <p:oleObj name="CorelDRAW" r:id="rId31" imgW="1469520" imgH="1856160" progId="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22" y="5391135"/>
                        <a:ext cx="3397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0"/>
          <p:cNvGraphicFramePr>
            <a:graphicFrameLocks noChangeAspect="1"/>
          </p:cNvGraphicFramePr>
          <p:nvPr/>
        </p:nvGraphicFramePr>
        <p:xfrm>
          <a:off x="7770785" y="1863710"/>
          <a:ext cx="79216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orelDRAW" r:id="rId33" imgW="1148760" imgH="703800" progId="">
                  <p:embed/>
                </p:oleObj>
              </mc:Choice>
              <mc:Fallback>
                <p:oleObj name="CorelDRAW" r:id="rId33" imgW="1148760" imgH="703800" progId="">
                  <p:embed/>
                  <p:pic>
                    <p:nvPicPr>
                      <p:cNvPr id="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785" y="1863710"/>
                        <a:ext cx="79216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31"/>
          <p:cNvGraphicFramePr>
            <a:graphicFrameLocks noChangeAspect="1"/>
          </p:cNvGraphicFramePr>
          <p:nvPr/>
        </p:nvGraphicFramePr>
        <p:xfrm>
          <a:off x="1650972" y="3014647"/>
          <a:ext cx="3476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CorelDRAW" r:id="rId35" imgW="1607760" imgH="2528640" progId="">
                  <p:embed/>
                </p:oleObj>
              </mc:Choice>
              <mc:Fallback>
                <p:oleObj name="CorelDRAW" r:id="rId35" imgW="1607760" imgH="2528640" progId="">
                  <p:embed/>
                  <p:pic>
                    <p:nvPicPr>
                      <p:cNvPr id="0" name="Object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72" y="3014647"/>
                        <a:ext cx="3476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33"/>
          <p:cNvGraphicFramePr>
            <a:graphicFrameLocks noChangeAspect="1"/>
          </p:cNvGraphicFramePr>
          <p:nvPr/>
        </p:nvGraphicFramePr>
        <p:xfrm>
          <a:off x="4098897" y="4227497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orelDRAW" r:id="rId37" imgW="882000" imgH="563400" progId="">
                  <p:embed/>
                </p:oleObj>
              </mc:Choice>
              <mc:Fallback>
                <p:oleObj name="CorelDRAW" r:id="rId37" imgW="882000" imgH="563400" progId="">
                  <p:embed/>
                  <p:pic>
                    <p:nvPicPr>
                      <p:cNvPr id="0" name="Object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897" y="4227497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34"/>
          <p:cNvGraphicFramePr>
            <a:graphicFrameLocks noChangeAspect="1"/>
          </p:cNvGraphicFramePr>
          <p:nvPr/>
        </p:nvGraphicFramePr>
        <p:xfrm>
          <a:off x="7915247" y="4167172"/>
          <a:ext cx="6413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orelDRAW" r:id="rId39" imgW="894600" imgH="1005480" progId="">
                  <p:embed/>
                </p:oleObj>
              </mc:Choice>
              <mc:Fallback>
                <p:oleObj name="CorelDRAW" r:id="rId39" imgW="894600" imgH="1005480" progId="">
                  <p:embed/>
                  <p:pic>
                    <p:nvPicPr>
                      <p:cNvPr id="0" name="Object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47" y="4167172"/>
                        <a:ext cx="6413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5"/>
          <p:cNvGraphicFramePr>
            <a:graphicFrameLocks noChangeAspect="1"/>
          </p:cNvGraphicFramePr>
          <p:nvPr/>
        </p:nvGraphicFramePr>
        <p:xfrm>
          <a:off x="714347" y="5319697"/>
          <a:ext cx="5016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CorelDRAW" r:id="rId41" imgW="828000" imgH="828000" progId="">
                  <p:embed/>
                </p:oleObj>
              </mc:Choice>
              <mc:Fallback>
                <p:oleObj name="CorelDRAW" r:id="rId41" imgW="828000" imgH="828000" progId="">
                  <p:embed/>
                  <p:pic>
                    <p:nvPicPr>
                      <p:cNvPr id="0" name="Object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7" y="5319697"/>
                        <a:ext cx="5016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36"/>
          <p:cNvGraphicFramePr>
            <a:graphicFrameLocks noChangeAspect="1"/>
          </p:cNvGraphicFramePr>
          <p:nvPr/>
        </p:nvGraphicFramePr>
        <p:xfrm>
          <a:off x="2514572" y="5319697"/>
          <a:ext cx="52546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CorelDRAW" r:id="rId43" imgW="522360" imgH="583200" progId="">
                  <p:embed/>
                </p:oleObj>
              </mc:Choice>
              <mc:Fallback>
                <p:oleObj name="CorelDRAW" r:id="rId43" imgW="522360" imgH="583200" progId="">
                  <p:embed/>
                  <p:pic>
                    <p:nvPicPr>
                      <p:cNvPr id="0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572" y="5319697"/>
                        <a:ext cx="525463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37"/>
          <p:cNvGraphicFramePr>
            <a:graphicFrameLocks noChangeAspect="1"/>
          </p:cNvGraphicFramePr>
          <p:nvPr/>
        </p:nvGraphicFramePr>
        <p:xfrm>
          <a:off x="5035522" y="1863710"/>
          <a:ext cx="682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CorelDRAW" r:id="rId45" imgW="929520" imgH="838080" progId="">
                  <p:embed/>
                </p:oleObj>
              </mc:Choice>
              <mc:Fallback>
                <p:oleObj name="CorelDRAW" r:id="rId45" imgW="929520" imgH="838080" progId="">
                  <p:embed/>
                  <p:pic>
                    <p:nvPicPr>
                      <p:cNvPr id="0" name="Object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22" y="1863710"/>
                        <a:ext cx="682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38"/>
          <p:cNvGraphicFramePr>
            <a:graphicFrameLocks noChangeAspect="1"/>
          </p:cNvGraphicFramePr>
          <p:nvPr/>
        </p:nvGraphicFramePr>
        <p:xfrm>
          <a:off x="1506510" y="5367322"/>
          <a:ext cx="720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orelDRAW" r:id="rId47" imgW="1279800" imgH="920880" progId="">
                  <p:embed/>
                </p:oleObj>
              </mc:Choice>
              <mc:Fallback>
                <p:oleObj name="CorelDRAW" r:id="rId47" imgW="1279800" imgH="920880" progId="">
                  <p:embed/>
                  <p:pic>
                    <p:nvPicPr>
                      <p:cNvPr id="0" name="Object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10" y="5367322"/>
                        <a:ext cx="7207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39"/>
          <p:cNvGraphicFramePr>
            <a:graphicFrameLocks noChangeAspect="1"/>
          </p:cNvGraphicFramePr>
          <p:nvPr/>
        </p:nvGraphicFramePr>
        <p:xfrm>
          <a:off x="3379760" y="5319697"/>
          <a:ext cx="5524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orelDRAW" r:id="rId49" imgW="957240" imgH="957240" progId="">
                  <p:embed/>
                </p:oleObj>
              </mc:Choice>
              <mc:Fallback>
                <p:oleObj name="CorelDRAW" r:id="rId49" imgW="957240" imgH="957240" progId="">
                  <p:embed/>
                  <p:pic>
                    <p:nvPicPr>
                      <p:cNvPr id="0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60" y="5319697"/>
                        <a:ext cx="5524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40"/>
          <p:cNvGraphicFramePr>
            <a:graphicFrameLocks noChangeAspect="1"/>
          </p:cNvGraphicFramePr>
          <p:nvPr/>
        </p:nvGraphicFramePr>
        <p:xfrm>
          <a:off x="4314797" y="5391135"/>
          <a:ext cx="4206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CorelDRAW" r:id="rId51" imgW="694800" imgH="694800" progId="">
                  <p:embed/>
                </p:oleObj>
              </mc:Choice>
              <mc:Fallback>
                <p:oleObj name="CorelDRAW" r:id="rId51" imgW="694800" imgH="694800" progId="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797" y="5391135"/>
                        <a:ext cx="4206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41"/>
          <p:cNvGraphicFramePr>
            <a:graphicFrameLocks noChangeAspect="1"/>
          </p:cNvGraphicFramePr>
          <p:nvPr/>
        </p:nvGraphicFramePr>
        <p:xfrm>
          <a:off x="6043585" y="5391135"/>
          <a:ext cx="4349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CorelDRAW" r:id="rId53" imgW="578160" imgH="578160" progId="">
                  <p:embed/>
                </p:oleObj>
              </mc:Choice>
              <mc:Fallback>
                <p:oleObj name="CorelDRAW" r:id="rId53" imgW="578160" imgH="578160" progId="">
                  <p:embed/>
                  <p:pic>
                    <p:nvPicPr>
                      <p:cNvPr id="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585" y="5391135"/>
                        <a:ext cx="4349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42"/>
          <p:cNvGraphicFramePr>
            <a:graphicFrameLocks noChangeAspect="1"/>
          </p:cNvGraphicFramePr>
          <p:nvPr/>
        </p:nvGraphicFramePr>
        <p:xfrm>
          <a:off x="6835747" y="5319697"/>
          <a:ext cx="6842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orelDRAW" r:id="rId55" imgW="680400" imgH="534960" progId="">
                  <p:embed/>
                </p:oleObj>
              </mc:Choice>
              <mc:Fallback>
                <p:oleObj name="CorelDRAW" r:id="rId55" imgW="680400" imgH="534960" progId="">
                  <p:embed/>
                  <p:pic>
                    <p:nvPicPr>
                      <p:cNvPr id="0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47" y="5319697"/>
                        <a:ext cx="6842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43"/>
          <p:cNvGraphicFramePr>
            <a:graphicFrameLocks noChangeAspect="1"/>
          </p:cNvGraphicFramePr>
          <p:nvPr/>
        </p:nvGraphicFramePr>
        <p:xfrm>
          <a:off x="7699347" y="5391135"/>
          <a:ext cx="1008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orelDRAW" r:id="rId57" imgW="1287720" imgH="405360" progId="">
                  <p:embed/>
                </p:oleObj>
              </mc:Choice>
              <mc:Fallback>
                <p:oleObj name="CorelDRAW" r:id="rId57" imgW="1287720" imgH="405360" progId="">
                  <p:embed/>
                  <p:pic>
                    <p:nvPicPr>
                      <p:cNvPr id="0" name="Object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47" y="5391135"/>
                        <a:ext cx="10080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Назови знаки, которые помогают кодировать информацию</a:t>
            </a:r>
            <a:endParaRPr lang="ru-RU" sz="3600" dirty="0"/>
          </a:p>
        </p:txBody>
      </p:sp>
      <p:pic>
        <p:nvPicPr>
          <p:cNvPr id="2050" name="Picture 2" descr="http://im6-tub-ru.yandex.net/i?id=400485508-40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571768" cy="1928826"/>
          </a:xfrm>
          <a:prstGeom prst="rect">
            <a:avLst/>
          </a:prstGeom>
          <a:noFill/>
        </p:spPr>
      </p:pic>
      <p:pic>
        <p:nvPicPr>
          <p:cNvPr id="2052" name="Picture 4" descr="http://im3-tub-ru.yandex.net/i?id=391320565-50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1571612"/>
            <a:ext cx="2080273" cy="1857388"/>
          </a:xfrm>
          <a:prstGeom prst="rect">
            <a:avLst/>
          </a:prstGeom>
          <a:noFill/>
        </p:spPr>
      </p:pic>
      <p:pic>
        <p:nvPicPr>
          <p:cNvPr id="2054" name="Picture 6" descr="http://im3-tub-ru.yandex.net/i?id=71621894-37-72&amp;n=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857628"/>
            <a:ext cx="1960258" cy="2000264"/>
          </a:xfrm>
          <a:prstGeom prst="rect">
            <a:avLst/>
          </a:prstGeom>
          <a:noFill/>
        </p:spPr>
      </p:pic>
      <p:pic>
        <p:nvPicPr>
          <p:cNvPr id="2056" name="Picture 8" descr="http://im7-tub-ru.yandex.net/i?id=149911111-52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571612"/>
            <a:ext cx="1908970" cy="1857388"/>
          </a:xfrm>
          <a:prstGeom prst="rect">
            <a:avLst/>
          </a:prstGeom>
          <a:noFill/>
        </p:spPr>
      </p:pic>
      <p:pic>
        <p:nvPicPr>
          <p:cNvPr id="2058" name="Picture 10" descr="http://im5-tub-ru.yandex.net/i?id=452287532-1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857628"/>
            <a:ext cx="1857388" cy="1787002"/>
          </a:xfrm>
          <a:prstGeom prst="rect">
            <a:avLst/>
          </a:prstGeom>
          <a:noFill/>
        </p:spPr>
      </p:pic>
      <p:pic>
        <p:nvPicPr>
          <p:cNvPr id="2060" name="Picture 12" descr="http://im8-tub-ru.yandex.net/i?id=5331199-30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71475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59" cy="62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7500"/>
      </p:ext>
    </p:extLst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929618" cy="15716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Догадайся, как прочитать слово?</a:t>
            </a:r>
            <a:br>
              <a:rPr lang="ru-RU" sz="3200" dirty="0" smtClean="0"/>
            </a:br>
            <a:r>
              <a:rPr lang="ru-RU" sz="3200" dirty="0" smtClean="0"/>
              <a:t>Узнай тему урока.</a:t>
            </a:r>
            <a:endParaRPr lang="ru-RU" sz="3200" dirty="0"/>
          </a:p>
        </p:txBody>
      </p:sp>
      <p:pic>
        <p:nvPicPr>
          <p:cNvPr id="15376" name="Picture 16" descr="&amp;Rcy;&amp;ucy;&amp;scy;&amp;scy;&amp;kcy;&amp;icy;&amp;jcy; &amp;acy;&amp;lcy;&amp;fcy;&amp;acy;&amp;vcy;&amp;icy;&amp;tcy; &amp;vcy; &amp;kcy;&amp;acy;&amp;rcy;&amp;tcy;&amp;icy;&amp;ncy;&amp;kcy;&amp;acy;&amp;khcy; &amp;pcy;&amp;rcy;&amp;iecy;&amp;dcy;&amp;scy;&amp;tcy;&amp;acy;&amp;vcy;&amp;lcy;&amp;yacy;&amp;iecy;&amp;tcy; &amp;bcy;&amp;ucy;&amp;kcy;&amp;vcy;&amp;ucy; 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000372"/>
            <a:ext cx="642942" cy="723310"/>
          </a:xfrm>
          <a:prstGeom prst="rect">
            <a:avLst/>
          </a:prstGeom>
          <a:noFill/>
        </p:spPr>
      </p:pic>
      <p:pic>
        <p:nvPicPr>
          <p:cNvPr id="15362" name="Picture 2" descr="http://im6-tub-ru.yandex.net/i?id=392070093-59-72&amp;n=21"/>
          <p:cNvPicPr>
            <a:picLocks noChangeAspect="1" noChangeArrowheads="1"/>
          </p:cNvPicPr>
          <p:nvPr/>
        </p:nvPicPr>
        <p:blipFill>
          <a:blip r:embed="rId3"/>
          <a:srcRect r="3121" b="6926"/>
          <a:stretch>
            <a:fillRect/>
          </a:stretch>
        </p:blipFill>
        <p:spPr bwMode="auto">
          <a:xfrm>
            <a:off x="1000100" y="1928802"/>
            <a:ext cx="928694" cy="862359"/>
          </a:xfrm>
          <a:prstGeom prst="rect">
            <a:avLst/>
          </a:prstGeom>
          <a:noFill/>
        </p:spPr>
      </p:pic>
      <p:pic>
        <p:nvPicPr>
          <p:cNvPr id="15364" name="Picture 4" descr="http://im7-tub-ru.yandex.net/i?id=455833494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786058"/>
            <a:ext cx="928694" cy="854875"/>
          </a:xfrm>
          <a:prstGeom prst="rect">
            <a:avLst/>
          </a:prstGeom>
          <a:noFill/>
        </p:spPr>
      </p:pic>
      <p:pic>
        <p:nvPicPr>
          <p:cNvPr id="15366" name="Picture 6" descr="http://im2-tub-ru.yandex.net/i?id=267528860-3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857364"/>
            <a:ext cx="938499" cy="907097"/>
          </a:xfrm>
          <a:prstGeom prst="rect">
            <a:avLst/>
          </a:prstGeom>
          <a:noFill/>
        </p:spPr>
      </p:pic>
      <p:pic>
        <p:nvPicPr>
          <p:cNvPr id="15368" name="Picture 8" descr="http://im0-tub-ru.yandex.net/i?id=292235481-0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928802"/>
            <a:ext cx="938499" cy="978535"/>
          </a:xfrm>
          <a:prstGeom prst="rect">
            <a:avLst/>
          </a:prstGeom>
          <a:noFill/>
        </p:spPr>
      </p:pic>
      <p:pic>
        <p:nvPicPr>
          <p:cNvPr id="15370" name="Picture 10" descr="http://im4-tub-ru.yandex.net/i?id=84675376-5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928802"/>
            <a:ext cx="938499" cy="712719"/>
          </a:xfrm>
          <a:prstGeom prst="rect">
            <a:avLst/>
          </a:prstGeom>
          <a:noFill/>
        </p:spPr>
      </p:pic>
      <p:pic>
        <p:nvPicPr>
          <p:cNvPr id="15372" name="Picture 12" descr="http://im4-tub-ru.yandex.net/i?id=138275849-56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000372"/>
            <a:ext cx="750799" cy="846624"/>
          </a:xfrm>
          <a:prstGeom prst="rect">
            <a:avLst/>
          </a:prstGeom>
          <a:noFill/>
        </p:spPr>
      </p:pic>
      <p:pic>
        <p:nvPicPr>
          <p:cNvPr id="10" name="Picture 4" descr="http://im7-tub-ru.yandex.net/i?id=455833494-5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1032349" cy="836151"/>
          </a:xfrm>
          <a:prstGeom prst="rect">
            <a:avLst/>
          </a:prstGeom>
          <a:noFill/>
        </p:spPr>
      </p:pic>
      <p:pic>
        <p:nvPicPr>
          <p:cNvPr id="11" name="Picture 8" descr="http://im0-tub-ru.yandex.net/i?id=292235481-01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928934"/>
            <a:ext cx="750799" cy="837320"/>
          </a:xfrm>
          <a:prstGeom prst="rect">
            <a:avLst/>
          </a:prstGeom>
          <a:noFill/>
        </p:spPr>
      </p:pic>
      <p:pic>
        <p:nvPicPr>
          <p:cNvPr id="15374" name="Picture 14" descr="&amp;Rcy;&amp;ucy;&amp;scy;&amp;scy;&amp;kcy;&amp;icy;&amp;jcy; &amp;acy;&amp;lcy;&amp;fcy;&amp;acy;&amp;vcy;&amp;icy;&amp;tcy; &amp;vcy; &amp;kcy;&amp;acy;&amp;rcy;&amp;tcy;&amp;icy;&amp;ncy;&amp;kcy;&amp;acy;&amp;khcy; &amp;icy; &amp;bcy;&amp;ucy;&amp;kcy;&amp;vcy;&amp;acy; &amp;Dcy; - &amp;dcy;&amp;iecy;&amp;vcy;&amp;ocy;&amp;chcy;&amp;kcy;&amp;acy;!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2857496"/>
            <a:ext cx="938499" cy="907097"/>
          </a:xfrm>
          <a:prstGeom prst="rect">
            <a:avLst/>
          </a:prstGeom>
          <a:noFill/>
        </p:spPr>
      </p:pic>
      <p:pic>
        <p:nvPicPr>
          <p:cNvPr id="15378" name="Picture 18" descr="&amp;Rcy;&amp;ucy;&amp;scy;&amp;scy;&amp;kcy;&amp;icy;&amp;jcy; &amp;acy;&amp;lcy;&amp;fcy;&amp;acy;&amp;vcy;&amp;icy;&amp;tcy; &amp;vcy; &amp;kcy;&amp;acy;&amp;rcy;&amp;tcy;&amp;icy;&amp;ncy;&amp;kcy;&amp;acy;&amp;khcy; &amp;bcy;&amp;ucy;&amp;kcy;&amp;vcy;&amp;acy; &amp;R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4612" y="1928802"/>
            <a:ext cx="938499" cy="9191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86116" y="2285992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1467 0.3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5521 0.231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1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08108 0.3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11979 0.25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12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04097 0.048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8004 -0.0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4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1563 0.268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7708 0.187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9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21909 -0.093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4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0.1941 -0.16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84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2101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Отгадай закодированное слово</a:t>
            </a:r>
            <a:endParaRPr lang="ru-RU" dirty="0"/>
          </a:p>
        </p:txBody>
      </p:sp>
      <p:pic>
        <p:nvPicPr>
          <p:cNvPr id="16391" name="Picture 7" descr="http://allforchildren.ru/rebus/rebus11/11-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5942701" cy="1643074"/>
          </a:xfrm>
          <a:prstGeom prst="rect">
            <a:avLst/>
          </a:prstGeom>
          <a:noFill/>
        </p:spPr>
      </p:pic>
      <p:pic>
        <p:nvPicPr>
          <p:cNvPr id="16393" name="Picture 9" descr="http://allforchildren.ru/rebus/rebus11/11-01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15625" r="13574" b="21875"/>
          <a:stretch>
            <a:fillRect/>
          </a:stretch>
        </p:blipFill>
        <p:spPr bwMode="auto">
          <a:xfrm>
            <a:off x="214282" y="1285860"/>
            <a:ext cx="87868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://im4-tub-ru.yandex.net/i?id=844644462-02-72&amp;n=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6329363"/>
            <a:ext cx="7048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324" t="16602" r="9179" b="21875"/>
          <a:stretch>
            <a:fillRect/>
          </a:stretch>
        </p:blipFill>
        <p:spPr bwMode="auto">
          <a:xfrm>
            <a:off x="214282" y="1500174"/>
            <a:ext cx="878687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://im4-tub-ru.yandex.net/i?id=844644462-02-72&amp;n=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6329363"/>
            <a:ext cx="7048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662" t="14648" r="4052" b="18945"/>
          <a:stretch>
            <a:fillRect/>
          </a:stretch>
        </p:blipFill>
        <p:spPr bwMode="auto">
          <a:xfrm>
            <a:off x="142812" y="1428736"/>
            <a:ext cx="87869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://im4-tub-ru.yandex.net/i?id=844644462-02-72&amp;n=2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6329363"/>
            <a:ext cx="7048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ШКО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ШКОЛЬНЫЙ</Template>
  <TotalTime>180</TotalTime>
  <Words>134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Презентация ШКОЛЬНАЯ</vt:lpstr>
      <vt:lpstr>CorelDRAW</vt:lpstr>
      <vt:lpstr>Давай повторим:</vt:lpstr>
      <vt:lpstr>Как называется такая таблица?</vt:lpstr>
      <vt:lpstr>Назови знаки, которые помогают кодировать информацию</vt:lpstr>
      <vt:lpstr>Презентация PowerPoint</vt:lpstr>
      <vt:lpstr>Догадайся, как прочитать слово? Узнай тему урока.</vt:lpstr>
      <vt:lpstr>Отгадай закодированное слово</vt:lpstr>
      <vt:lpstr>Выполни задание:</vt:lpstr>
      <vt:lpstr>Выполни задание:</vt:lpstr>
      <vt:lpstr>Выполни задание:</vt:lpstr>
      <vt:lpstr>Выполни задание:</vt:lpstr>
      <vt:lpstr>Выполни задания в рабочей тетради №1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 повторим:</dc:title>
  <dc:creator>h0me</dc:creator>
  <cp:lastModifiedBy>h0me</cp:lastModifiedBy>
  <cp:revision>26</cp:revision>
  <dcterms:modified xsi:type="dcterms:W3CDTF">2020-11-08T13:41:57Z</dcterms:modified>
</cp:coreProperties>
</file>